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theme/theme2.xml" ContentType="application/vnd.openxmlformats-officedocument.theme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69" r:id="rId1"/>
    <p:sldMasterId id="2147483986" r:id="rId2"/>
    <p:sldMasterId id="2147483998" r:id="rId3"/>
  </p:sldMasterIdLst>
  <p:notesMasterIdLst>
    <p:notesMasterId r:id="rId33"/>
  </p:notesMasterIdLst>
  <p:sldIdLst>
    <p:sldId id="256" r:id="rId4"/>
    <p:sldId id="259" r:id="rId5"/>
    <p:sldId id="262" r:id="rId6"/>
    <p:sldId id="263" r:id="rId7"/>
    <p:sldId id="264" r:id="rId8"/>
    <p:sldId id="265" r:id="rId9"/>
    <p:sldId id="261" r:id="rId10"/>
    <p:sldId id="266" r:id="rId11"/>
    <p:sldId id="267" r:id="rId12"/>
    <p:sldId id="268" r:id="rId13"/>
    <p:sldId id="269" r:id="rId14"/>
    <p:sldId id="260" r:id="rId15"/>
    <p:sldId id="271" r:id="rId16"/>
    <p:sldId id="270" r:id="rId17"/>
    <p:sldId id="280" r:id="rId18"/>
    <p:sldId id="279" r:id="rId19"/>
    <p:sldId id="272" r:id="rId20"/>
    <p:sldId id="273" r:id="rId21"/>
    <p:sldId id="278" r:id="rId22"/>
    <p:sldId id="281" r:id="rId23"/>
    <p:sldId id="581" r:id="rId24"/>
    <p:sldId id="590" r:id="rId25"/>
    <p:sldId id="282" r:id="rId26"/>
    <p:sldId id="283" r:id="rId27"/>
    <p:sldId id="284" r:id="rId28"/>
    <p:sldId id="285" r:id="rId29"/>
    <p:sldId id="286" r:id="rId30"/>
    <p:sldId id="592" r:id="rId31"/>
    <p:sldId id="607" r:id="rId32"/>
  </p:sldIdLst>
  <p:sldSz cx="9144000" cy="5715000" type="screen16x10"/>
  <p:notesSz cx="6858000" cy="9144000"/>
  <p:defaultTextStyle>
    <a:defPPr>
      <a:defRPr lang="en-US"/>
    </a:defPPr>
    <a:lvl1pPr marL="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1pPr>
    <a:lvl2pPr marL="35661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2pPr>
    <a:lvl3pPr marL="71323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3pPr>
    <a:lvl4pPr marL="106984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4pPr>
    <a:lvl5pPr marL="1426464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5pPr>
    <a:lvl6pPr marL="1783080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6pPr>
    <a:lvl7pPr marL="2139696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7pPr>
    <a:lvl8pPr marL="2496312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8pPr>
    <a:lvl9pPr marL="2852928" algn="l" defTabSz="356616" rtl="0" eaLnBrk="1" latinLnBrk="0" hangingPunct="1">
      <a:defRPr sz="1404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524FB0ED-1950-4DA4-A43D-E736404E4024}">
          <p14:sldIdLst>
            <p14:sldId id="256"/>
          </p14:sldIdLst>
        </p14:section>
        <p14:section name="Binary Arithmetic" id="{28CFC251-EF59-4D99-80F8-9D26D7FBE4A1}">
          <p14:sldIdLst>
            <p14:sldId id="259"/>
            <p14:sldId id="262"/>
            <p14:sldId id="263"/>
            <p14:sldId id="264"/>
            <p14:sldId id="265"/>
            <p14:sldId id="261"/>
            <p14:sldId id="266"/>
            <p14:sldId id="267"/>
            <p14:sldId id="268"/>
            <p14:sldId id="269"/>
            <p14:sldId id="260"/>
          </p14:sldIdLst>
        </p14:section>
        <p14:section name="Adding Longer Numbers" id="{A3692DC4-DCCB-425C-8414-07488348DC92}">
          <p14:sldIdLst>
            <p14:sldId id="271"/>
            <p14:sldId id="270"/>
            <p14:sldId id="280"/>
            <p14:sldId id="279"/>
            <p14:sldId id="272"/>
            <p14:sldId id="273"/>
            <p14:sldId id="278"/>
            <p14:sldId id="281"/>
            <p14:sldId id="581"/>
            <p14:sldId id="590"/>
          </p14:sldIdLst>
        </p14:section>
        <p14:section name="Overflow" id="{0B0C018C-57B0-43E2-9236-B3CF59DA2B50}">
          <p14:sldIdLst>
            <p14:sldId id="282"/>
            <p14:sldId id="283"/>
            <p14:sldId id="284"/>
            <p14:sldId id="285"/>
            <p14:sldId id="286"/>
            <p14:sldId id="592"/>
            <p14:sldId id="60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95FC2"/>
    <a:srgbClr val="98389D"/>
    <a:srgbClr val="B07FD8"/>
    <a:srgbClr val="98399D"/>
    <a:srgbClr val="9E439C"/>
    <a:srgbClr val="E9D4E9"/>
    <a:srgbClr val="DEBEDD"/>
    <a:srgbClr val="F8C4EA"/>
    <a:srgbClr val="740E59"/>
    <a:srgbClr val="590B4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31" d="100"/>
          <a:sy n="131" d="100"/>
        </p:scale>
        <p:origin x="144" y="3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slide" Target="slides/slide15.xml"/><Relationship Id="rId26" Type="http://schemas.openxmlformats.org/officeDocument/2006/relationships/slide" Target="slides/slide23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8.xml"/><Relationship Id="rId34" Type="http://schemas.openxmlformats.org/officeDocument/2006/relationships/presProps" Target="pres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openxmlformats.org/officeDocument/2006/relationships/slide" Target="slides/slide22.xml"/><Relationship Id="rId33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slide" Target="slides/slide17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openxmlformats.org/officeDocument/2006/relationships/slide" Target="slides/slide21.xml"/><Relationship Id="rId32" Type="http://schemas.openxmlformats.org/officeDocument/2006/relationships/slide" Target="slides/slide29.xml"/><Relationship Id="rId37" Type="http://schemas.openxmlformats.org/officeDocument/2006/relationships/tableStyles" Target="tableStyles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slide" Target="slides/slide20.xml"/><Relationship Id="rId28" Type="http://schemas.openxmlformats.org/officeDocument/2006/relationships/slide" Target="slides/slide25.xml"/><Relationship Id="rId36" Type="http://schemas.openxmlformats.org/officeDocument/2006/relationships/theme" Target="theme/theme1.xml"/><Relationship Id="rId10" Type="http://schemas.openxmlformats.org/officeDocument/2006/relationships/slide" Target="slides/slide7.xml"/><Relationship Id="rId19" Type="http://schemas.openxmlformats.org/officeDocument/2006/relationships/slide" Target="slides/slide16.xml"/><Relationship Id="rId31" Type="http://schemas.openxmlformats.org/officeDocument/2006/relationships/slide" Target="slides/slide28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slide" Target="slides/slide19.xml"/><Relationship Id="rId27" Type="http://schemas.openxmlformats.org/officeDocument/2006/relationships/slide" Target="slides/slide24.xml"/><Relationship Id="rId30" Type="http://schemas.openxmlformats.org/officeDocument/2006/relationships/slide" Target="slides/slide27.xml"/><Relationship Id="rId35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jpeg>
</file>

<file path=ppt/media/image5.g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97F797-F868-453C-B2D8-D5BD0589674E}" type="datetimeFigureOut">
              <a:rPr lang="en-US" smtClean="0"/>
              <a:t>10/10/2018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960438" y="1143000"/>
            <a:ext cx="49371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55F3FE9-A6B9-4608-BAC2-29C139205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6981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7056"/>
            <a:ext cx="9144000" cy="5722056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30300" y="2003779"/>
            <a:ext cx="5825202" cy="1371918"/>
          </a:xfrm>
        </p:spPr>
        <p:txBody>
          <a:bodyPr anchor="b">
            <a:noAutofit/>
          </a:bodyPr>
          <a:lstStyle>
            <a:lvl1pPr algn="r">
              <a:defRPr sz="405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30300" y="3375694"/>
            <a:ext cx="5825202" cy="914083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685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0287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17145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4003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822EC0-EA1B-4D47-BB40-151CF28C591A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05447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508000"/>
            <a:ext cx="6447501" cy="28363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25333"/>
            <a:ext cx="6447501" cy="1309135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911962-8E27-4D73-94AC-E467A249C12E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89544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508000"/>
            <a:ext cx="6070601" cy="25188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024604" y="3026833"/>
            <a:ext cx="5418393" cy="3175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2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25333"/>
            <a:ext cx="6447501" cy="1309135"/>
          </a:xfrm>
        </p:spPr>
        <p:txBody>
          <a:bodyPr anchor="ctr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8A922A-9472-4778-9DCB-22AE59A52018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20" name="TextBox 19"/>
          <p:cNvSpPr txBox="1"/>
          <p:nvPr/>
        </p:nvSpPr>
        <p:spPr>
          <a:xfrm>
            <a:off x="406403" y="658649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6669758" y="2405464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sz="1053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52812129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609990"/>
            <a:ext cx="6447501" cy="2162883"/>
          </a:xfrm>
        </p:spPr>
        <p:txBody>
          <a:bodyPr anchor="b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126159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CC1139-E1BD-437B-B8D9-DB3004968DFE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26316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500" y="508000"/>
            <a:ext cx="6070601" cy="25188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344333"/>
            <a:ext cx="6447502" cy="4285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126159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94CA4-8E5C-48FF-8872-864A34BDABB7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24" name="TextBox 23"/>
          <p:cNvSpPr txBox="1"/>
          <p:nvPr/>
        </p:nvSpPr>
        <p:spPr>
          <a:xfrm>
            <a:off x="406403" y="658649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6669758" y="2405464"/>
            <a:ext cx="457200" cy="487313"/>
          </a:xfrm>
          <a:prstGeom prst="rect">
            <a:avLst/>
          </a:prstGeom>
        </p:spPr>
        <p:txBody>
          <a:bodyPr vert="horz" lIns="68580" tIns="34290" rIns="68580" bIns="34290" rtlCol="0" anchor="ctr">
            <a:noAutofit/>
          </a:bodyPr>
          <a:lstStyle/>
          <a:p>
            <a:pPr lvl="0"/>
            <a:r>
              <a:rPr lang="en-US" sz="6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428013797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4350" y="508000"/>
            <a:ext cx="6441152" cy="2518833"/>
          </a:xfrm>
        </p:spPr>
        <p:txBody>
          <a:bodyPr anchor="ctr">
            <a:normAutofit/>
          </a:bodyPr>
          <a:lstStyle>
            <a:lvl1pPr algn="l">
              <a:defRPr sz="33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507999" y="3344333"/>
            <a:ext cx="6447502" cy="42854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FontTx/>
              <a:buNone/>
              <a:defRPr/>
            </a:lvl2pPr>
            <a:lvl3pPr marL="685800" indent="0">
              <a:buFontTx/>
              <a:buNone/>
              <a:defRPr/>
            </a:lvl3pPr>
            <a:lvl4pPr marL="10287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1261595"/>
          </a:xfrm>
        </p:spPr>
        <p:txBody>
          <a:bodyPr anchor="t">
            <a:normAutofit/>
          </a:bodyPr>
          <a:lstStyle>
            <a:lvl1pPr marL="0" indent="0" algn="l">
              <a:buNone/>
              <a:defRPr sz="135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297EE5-6810-46FD-8F16-C20E9E2805D4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89870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0D4A74-B10D-4E73-8A20-5214233D57CC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42247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975755" y="508000"/>
            <a:ext cx="978557" cy="4376209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08001" y="508000"/>
            <a:ext cx="5295113" cy="437620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2B3199-4622-4ECB-AF66-578131F16DE1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603029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43000" y="935302"/>
            <a:ext cx="6858000" cy="1989667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001698"/>
            <a:ext cx="6858000" cy="137980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435403-EE57-4809-895D-A7A06976EC34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6773630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02262AD-67F8-4517-8AA4-81C2B7FF0DD1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" y="-2"/>
            <a:ext cx="9143999" cy="645366"/>
          </a:xfrm>
        </p:spPr>
        <p:txBody>
          <a:bodyPr/>
          <a:lstStyle>
            <a:lvl1pPr marL="4572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425211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1975C53-F417-49CF-B02C-815572B82736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8776ABAA-89A8-4D11-BC61-3445758A98B5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C0F55CD3-654B-4867-9848-D0081EC1326F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7A44C16-BB40-4082-9C93-77B4352AA41C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3854117442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424782"/>
            <a:ext cx="7886700" cy="2377281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3824553"/>
            <a:ext cx="7886700" cy="1250156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7B4E26-840A-4913-BC76-2D9E5D092DB4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659293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B14214-9288-47BF-8894-BE5B8561D15F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5553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908F1BA2-FFFD-4328-8C22-19C2DC4802A6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-2382" y="-2"/>
            <a:ext cx="9146381" cy="645368"/>
          </a:xfrm>
        </p:spPr>
        <p:txBody>
          <a:bodyPr/>
          <a:lstStyle>
            <a:lvl1pPr marL="4572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36550" y="885826"/>
            <a:ext cx="4178300" cy="426164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49" y="885826"/>
            <a:ext cx="4178299" cy="4261644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1EDC8-0196-4BB1-B371-488573108F97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1B8ACED8-39CB-4BB0-BC20-726856578493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ACB04C14-11D4-48AF-9319-5B2333507F37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AFB9A4F-1848-43E2-902E-15F709D29265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8539743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1D879992-6A44-414F-AB0F-6999255412BC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solidFill>
              <a:schemeClr val="accent1">
                <a:shade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62" y="-1"/>
            <a:ext cx="9139237" cy="645366"/>
          </a:xfrm>
        </p:spPr>
        <p:txBody>
          <a:bodyPr/>
          <a:lstStyle>
            <a:lvl1pPr marL="4572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400969"/>
            <a:ext cx="3868340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087563"/>
            <a:ext cx="3868340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400969"/>
            <a:ext cx="3887391" cy="686593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087563"/>
            <a:ext cx="3887391" cy="307049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7189A1-0905-4262-8E11-77B971A9C28F}" type="datetime1">
              <a:rPr lang="en-US" smtClean="0"/>
              <a:t>10/10/2018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835ECC5D-28D8-41C5-A037-5EC7BE5EABC3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CC44D8D-7BA1-4E96-A5D9-B78D432BC507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9263A076-4C7C-435D-B6F9-73A0BBDE7666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337456330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D701F6-31FA-41E1-865B-0C7AE701E2C7}" type="datetime1">
              <a:rPr lang="en-US" smtClean="0"/>
              <a:t>10/10/2018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432512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D86465-A219-46C5-8D4A-82BE045BE2D8}" type="datetime1">
              <a:rPr lang="en-US" smtClean="0"/>
              <a:t>10/10/2018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79498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822855"/>
            <a:ext cx="4629150" cy="4061354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02B84B-7299-43E3-9211-9B299B4411DD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51040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81000"/>
            <a:ext cx="2949178" cy="133350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822855"/>
            <a:ext cx="4629150" cy="4061354"/>
          </a:xfrm>
        </p:spPr>
        <p:txBody>
          <a:bodyPr anchor="t"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1714500"/>
            <a:ext cx="2949178" cy="3176323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BCF957-D040-412D-8FB9-A580935178D4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0097705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8D2C4C-40CB-4C88-9EAA-0AD477AFD4EC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746217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04271"/>
            <a:ext cx="1971675" cy="484319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04271"/>
            <a:ext cx="5800725" cy="484319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74DD3C-7438-4F86-A599-941832627428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1625749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41598C8-80C1-409D-91AF-5D8F1D5C6D17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7BD99DA-68F1-499C-83E1-086BBD4A2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2"/>
            <a:ext cx="9144000" cy="589807"/>
          </a:xfrm>
          <a:prstGeom prst="rect">
            <a:avLst/>
          </a:prstGeom>
          <a:noFill/>
        </p:spPr>
        <p:txBody>
          <a:bodyPr/>
          <a:lstStyle>
            <a:lvl1pPr marL="3429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B03D8B-C2ED-443F-BBF4-91C197CC83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5781" y="920750"/>
            <a:ext cx="8129588" cy="4376208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35AC44-6554-42F6-A941-F1EF7D00B1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AC7A101-6D50-4823-AF05-6A01A3FEE351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D9CA9CD-8185-460E-8474-6F9A07129C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AE7B3F-E5FC-48ED-AF02-A4CA8DD414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87D970FF-C98E-420C-9CE2-A281BD54DEC2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29787A50-816A-48CD-AB24-14EB6802804F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158CDA1E-26B8-4052-A02D-10D30CFB2657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2252161603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Rectangle 38">
            <a:extLst>
              <a:ext uri="{FF2B5EF4-FFF2-40B4-BE49-F238E27FC236}">
                <a16:creationId xmlns:a16="http://schemas.microsoft.com/office/drawing/2014/main" id="{2E67CBAF-9965-4908-AB4F-B153E61EA05F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745327-3915-4C87-A044-1801E796654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00025" y="865187"/>
            <a:ext cx="4314825" cy="42822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420DC4A-551E-4554-A08C-13B138AD452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29151" y="865187"/>
            <a:ext cx="4514849" cy="4282282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7C9DB4-2974-4A58-959F-B415F0C28B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D4B77-C959-498F-9492-92F1DC842694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12B8151-6015-4FC1-996F-F4EA66B3109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072587B-A9C7-436F-8CCB-B77D503F06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192E4674-CFDD-4E18-82F6-130F46B45EC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2"/>
            <a:ext cx="9144000" cy="589807"/>
          </a:xfrm>
          <a:prstGeom prst="rect">
            <a:avLst/>
          </a:prstGeom>
          <a:noFill/>
        </p:spPr>
        <p:txBody>
          <a:bodyPr/>
          <a:lstStyle>
            <a:lvl1pPr marL="342900"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3A8E06D3-E849-4AC2-A8B6-15559F382ECE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42" name="Freeform: Shape 41">
            <a:extLst>
              <a:ext uri="{FF2B5EF4-FFF2-40B4-BE49-F238E27FC236}">
                <a16:creationId xmlns:a16="http://schemas.microsoft.com/office/drawing/2014/main" id="{EA3AE9F0-55E8-41EE-A428-88C7B790E5BC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7E920495-CDEC-41FE-AE3C-8C35628C999F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281759866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2250723"/>
            <a:ext cx="6447501" cy="1522151"/>
          </a:xfrm>
        </p:spPr>
        <p:txBody>
          <a:bodyPr anchor="b"/>
          <a:lstStyle>
            <a:lvl1pPr algn="l">
              <a:defRPr sz="3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3772873"/>
            <a:ext cx="6447501" cy="717000"/>
          </a:xfrm>
        </p:spPr>
        <p:txBody>
          <a:bodyPr anchor="t"/>
          <a:lstStyle>
            <a:lvl1pPr marL="0" indent="0" algn="l">
              <a:buNone/>
              <a:defRPr sz="15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7EC395-2E31-4B6B-8161-BEB32CCFC5EA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26341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ectangle 34">
            <a:extLst>
              <a:ext uri="{FF2B5EF4-FFF2-40B4-BE49-F238E27FC236}">
                <a16:creationId xmlns:a16="http://schemas.microsoft.com/office/drawing/2014/main" id="{17A066DB-DBC2-49C5-AA9C-6651659552E4}"/>
              </a:ext>
            </a:extLst>
          </p:cNvPr>
          <p:cNvSpPr/>
          <p:nvPr userDrawn="1"/>
        </p:nvSpPr>
        <p:spPr>
          <a:xfrm>
            <a:off x="-2381" y="-1"/>
            <a:ext cx="9144000" cy="645368"/>
          </a:xfrm>
          <a:prstGeom prst="rect">
            <a:avLst/>
          </a:prstGeom>
          <a:solidFill>
            <a:srgbClr val="E9D4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8E4FC2F-54EE-4B1B-8870-3B3C9BB0C7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" y="645369"/>
            <a:ext cx="4498181" cy="63015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C32B07-3513-4F2D-A335-4F1D2C10004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85738" y="1275524"/>
            <a:ext cx="4312444" cy="3882529"/>
          </a:xfrm>
        </p:spPr>
        <p:txBody>
          <a:bodyPr/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C332ED8-9B75-4C53-AC69-4FA18B58EC0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645369"/>
            <a:ext cx="4514850" cy="630156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62DBE5F-DB1A-41EC-9030-53D7D0C972B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275524"/>
            <a:ext cx="4498181" cy="3882529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B8E8353A-08AA-40F1-867E-C0CA420BF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6890FA9-FD83-44E9-83A7-DEACD3702F1C}" type="datetime1">
              <a:rPr lang="en-US" smtClean="0"/>
              <a:t>10/10/2018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D25C214-F2E8-4579-BF53-814967739E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B84EE96-E27B-4A13-A6B4-FA987C4C7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E41377ED-B669-4FA7-A92D-AD36E6EB13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55563"/>
            <a:ext cx="9144000" cy="579223"/>
          </a:xfrm>
          <a:prstGeom prst="rect">
            <a:avLst/>
          </a:prstGeom>
          <a:noFill/>
        </p:spPr>
        <p:txBody>
          <a:bodyPr/>
          <a:lstStyle>
            <a:lvl1pPr marL="342900">
              <a:spcBef>
                <a:spcPts val="0"/>
              </a:spcBef>
              <a:defRPr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6" name="Freeform: Shape 35">
            <a:extLst>
              <a:ext uri="{FF2B5EF4-FFF2-40B4-BE49-F238E27FC236}">
                <a16:creationId xmlns:a16="http://schemas.microsoft.com/office/drawing/2014/main" id="{62B7B088-25ED-4B45-9E71-232A0E51B314}"/>
              </a:ext>
            </a:extLst>
          </p:cNvPr>
          <p:cNvSpPr/>
          <p:nvPr userDrawn="1"/>
        </p:nvSpPr>
        <p:spPr>
          <a:xfrm>
            <a:off x="6699251" y="0"/>
            <a:ext cx="2442368" cy="645366"/>
          </a:xfrm>
          <a:custGeom>
            <a:avLst/>
            <a:gdLst>
              <a:gd name="connsiteX0" fmla="*/ 662575 w 3256490"/>
              <a:gd name="connsiteY0" fmla="*/ 0 h 774439"/>
              <a:gd name="connsiteX1" fmla="*/ 3256490 w 3256490"/>
              <a:gd name="connsiteY1" fmla="*/ 0 h 774439"/>
              <a:gd name="connsiteX2" fmla="*/ 3256490 w 3256490"/>
              <a:gd name="connsiteY2" fmla="*/ 774439 h 774439"/>
              <a:gd name="connsiteX3" fmla="*/ 0 w 3256490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256490" h="774439">
                <a:moveTo>
                  <a:pt x="662575" y="0"/>
                </a:moveTo>
                <a:lnTo>
                  <a:pt x="3256490" y="0"/>
                </a:lnTo>
                <a:lnTo>
                  <a:pt x="3256490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B07FD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7" name="Freeform: Shape 36">
            <a:extLst>
              <a:ext uri="{FF2B5EF4-FFF2-40B4-BE49-F238E27FC236}">
                <a16:creationId xmlns:a16="http://schemas.microsoft.com/office/drawing/2014/main" id="{3ED68410-6506-44A9-9C6A-AB794CA124A0}"/>
              </a:ext>
            </a:extLst>
          </p:cNvPr>
          <p:cNvSpPr/>
          <p:nvPr userDrawn="1"/>
        </p:nvSpPr>
        <p:spPr>
          <a:xfrm>
            <a:off x="4763" y="0"/>
            <a:ext cx="331787" cy="645366"/>
          </a:xfrm>
          <a:custGeom>
            <a:avLst/>
            <a:gdLst>
              <a:gd name="connsiteX0" fmla="*/ 0 w 442383"/>
              <a:gd name="connsiteY0" fmla="*/ 0 h 774439"/>
              <a:gd name="connsiteX1" fmla="*/ 320224 w 442383"/>
              <a:gd name="connsiteY1" fmla="*/ 0 h 774439"/>
              <a:gd name="connsiteX2" fmla="*/ 442383 w 442383"/>
              <a:gd name="connsiteY2" fmla="*/ 774439 h 774439"/>
              <a:gd name="connsiteX3" fmla="*/ 0 w 442383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42383" h="774439">
                <a:moveTo>
                  <a:pt x="0" y="0"/>
                </a:moveTo>
                <a:lnTo>
                  <a:pt x="320224" y="0"/>
                </a:lnTo>
                <a:lnTo>
                  <a:pt x="442383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95FC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  <p:sp>
        <p:nvSpPr>
          <p:cNvPr id="38" name="Freeform: Shape 37">
            <a:extLst>
              <a:ext uri="{FF2B5EF4-FFF2-40B4-BE49-F238E27FC236}">
                <a16:creationId xmlns:a16="http://schemas.microsoft.com/office/drawing/2014/main" id="{931EB624-2339-4B64-9FDD-F963AC735809}"/>
              </a:ext>
            </a:extLst>
          </p:cNvPr>
          <p:cNvSpPr/>
          <p:nvPr userDrawn="1"/>
        </p:nvSpPr>
        <p:spPr>
          <a:xfrm>
            <a:off x="7778750" y="0"/>
            <a:ext cx="1362869" cy="645366"/>
          </a:xfrm>
          <a:custGeom>
            <a:avLst/>
            <a:gdLst>
              <a:gd name="connsiteX0" fmla="*/ 430606 w 1817158"/>
              <a:gd name="connsiteY0" fmla="*/ 0 h 774439"/>
              <a:gd name="connsiteX1" fmla="*/ 1817158 w 1817158"/>
              <a:gd name="connsiteY1" fmla="*/ 0 h 774439"/>
              <a:gd name="connsiteX2" fmla="*/ 1817158 w 1817158"/>
              <a:gd name="connsiteY2" fmla="*/ 774439 h 774439"/>
              <a:gd name="connsiteX3" fmla="*/ 0 w 1817158"/>
              <a:gd name="connsiteY3" fmla="*/ 774439 h 7744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817158" h="774439">
                <a:moveTo>
                  <a:pt x="430606" y="0"/>
                </a:moveTo>
                <a:lnTo>
                  <a:pt x="1817158" y="0"/>
                </a:lnTo>
                <a:lnTo>
                  <a:pt x="1817158" y="774439"/>
                </a:lnTo>
                <a:lnTo>
                  <a:pt x="0" y="774439"/>
                </a:lnTo>
                <a:close/>
              </a:path>
            </a:pathLst>
          </a:custGeom>
          <a:solidFill>
            <a:srgbClr val="983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68580" tIns="34290" rIns="68580" bIns="3429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053"/>
          </a:p>
        </p:txBody>
      </p:sp>
    </p:spTree>
    <p:extLst>
      <p:ext uri="{BB962C8B-B14F-4D97-AF65-F5344CB8AC3E}">
        <p14:creationId xmlns:p14="http://schemas.microsoft.com/office/powerpoint/2010/main" val="3442824269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79C644C-7127-4340-BE3B-8D37517C1D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9410FA-D5DD-4865-86FF-A2E7DD6FB942}" type="datetime1">
              <a:rPr lang="en-US" smtClean="0"/>
              <a:t>10/10/2018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7B567B-8094-4760-B976-FC077222A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EBD61CE-DDD7-413C-BB7B-ED435FCFAA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5377158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9120A9-F9BF-43A7-A476-C88EA12E066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254052" y="365449"/>
            <a:ext cx="5633357" cy="4618653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8CD3C-01F6-4114-84E1-48823DBA9E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76C353-235E-4B43-B7C7-685C330D5FE3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4206D0F-C75B-42E5-A5B7-476979B6D0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8FCA9C-826E-4BA1-B201-553B259C78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FB5A8222-CE4C-4F59-84AF-3F7C4D5E96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0"/>
            <a:ext cx="2949178" cy="1333500"/>
          </a:xfrm>
          <a:prstGeom prst="rect">
            <a:avLst/>
          </a:prstGeom>
          <a:solidFill>
            <a:srgbClr val="995FC2"/>
          </a:solidFill>
        </p:spPr>
        <p:txBody>
          <a:bodyPr anchor="b"/>
          <a:lstStyle>
            <a:lvl1pPr>
              <a:defRPr sz="24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BFDCD5AD-F59D-47AC-A65E-EB8DC053A96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0" y="1333499"/>
            <a:ext cx="2949179" cy="3806113"/>
          </a:xfrm>
          <a:solidFill>
            <a:srgbClr val="F8C4EA"/>
          </a:solidFill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647650285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34B6A31-88EF-4893-A362-3450E49C76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0" y="645369"/>
            <a:ext cx="9144000" cy="4502101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75525E5-E6CC-4DB2-8AA6-56B078F9830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AFA3E7-1EE6-4A51-BDD5-680D1AC4D90E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1AC6C4-2789-4EDA-94B3-7211CC0E52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5B1E5BD-799B-4EE5-B15E-60568DACCD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6688C162-9EFD-4E8C-AC3A-3F18001821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15213"/>
            <a:ext cx="9144000" cy="63015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59510190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14501"/>
            <a:ext cx="77724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5800" y="3177645"/>
            <a:ext cx="7772400" cy="1460500"/>
          </a:xfrm>
          <a:noFill/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11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822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2344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64592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057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4688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28803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29184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9144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1224751925"/>
      </p:ext>
    </p:extLst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495301"/>
            <a:ext cx="8991600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is-IS"/>
              <a:t>CS447 (2184)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0276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 bldLvl="5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type="obj" preserve="1">
  <p:cSld name="Title and Content (no anim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495300"/>
          </a:xfrm>
        </p:spPr>
        <p:txBody>
          <a:bodyPr>
            <a:noAutofit/>
          </a:bodyPr>
          <a:lstStyle>
            <a:lvl1pPr>
              <a:defRPr sz="2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" y="495301"/>
            <a:ext cx="8991600" cy="4801659"/>
          </a:xfrm>
        </p:spPr>
        <p:txBody>
          <a:bodyPr>
            <a:normAutofit/>
          </a:bodyPr>
          <a:lstStyle>
            <a:lvl1pPr marL="257175" indent="-257175">
              <a:buSzPct val="100000"/>
              <a:buFont typeface="Trebuchet MS" pitchFamily="34" charset="0"/>
              <a:buChar char="●"/>
              <a:defRPr sz="2200"/>
            </a:lvl1pPr>
            <a:lvl2pPr marL="515780" indent="-257175">
              <a:defRPr sz="2200"/>
            </a:lvl2pPr>
            <a:lvl3pPr marL="772955" indent="-250032">
              <a:tabLst/>
              <a:defRPr sz="2200" b="0"/>
            </a:lvl3pPr>
            <a:lvl4pPr marL="1031558" indent="-257175">
              <a:tabLst/>
              <a:defRPr sz="2200" b="0"/>
            </a:lvl4pPr>
            <a:lvl5pPr marL="1285875" indent="-254318">
              <a:defRPr sz="2200" b="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1200"/>
            </a:lvl1pPr>
          </a:lstStyle>
          <a:p>
            <a:r>
              <a:rPr lang="is-IS"/>
              <a:t>CS447 (2184)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1200"/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7282215"/>
      </p:ext>
    </p:extLst>
  </p:cSld>
  <p:clrMapOvr>
    <a:masterClrMapping/>
  </p:clrMapOvr>
  <p:transition/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Section Header">
    <p:bg>
      <p:bgPr>
        <a:solidFill>
          <a:srgbClr val="20272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714501"/>
            <a:ext cx="7772400" cy="1225021"/>
          </a:xfrm>
        </p:spPr>
        <p:txBody>
          <a:bodyPr anchor="b">
            <a:noAutofit/>
          </a:bodyPr>
          <a:lstStyle>
            <a:lvl1pPr algn="l">
              <a:defRPr sz="48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7" name="Rectangle 6"/>
          <p:cNvSpPr/>
          <p:nvPr/>
        </p:nvSpPr>
        <p:spPr>
          <a:xfrm>
            <a:off x="0" y="3162300"/>
            <a:ext cx="9144000" cy="18288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</p:spTree>
    <p:extLst>
      <p:ext uri="{BB962C8B-B14F-4D97-AF65-F5344CB8AC3E}">
        <p14:creationId xmlns:p14="http://schemas.microsoft.com/office/powerpoint/2010/main" val="252185208"/>
      </p:ext>
    </p:extLst>
  </p:cSld>
  <p:clrMapOvr>
    <a:masterClrMapping/>
  </p:clrMapOvr>
  <p:transition/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333501"/>
            <a:ext cx="4038600" cy="3771636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33501"/>
            <a:ext cx="4038600" cy="3771636"/>
          </a:xfrm>
        </p:spPr>
        <p:txBody>
          <a:bodyPr/>
          <a:lstStyle>
            <a:lvl1pPr>
              <a:defRPr sz="2520"/>
            </a:lvl1pPr>
            <a:lvl2pPr>
              <a:defRPr sz="2160"/>
            </a:lvl2pPr>
            <a:lvl3pPr>
              <a:defRPr sz="1800"/>
            </a:lvl3pPr>
            <a:lvl4pPr>
              <a:defRPr sz="1620"/>
            </a:lvl4pPr>
            <a:lvl5pPr>
              <a:defRPr sz="1620"/>
            </a:lvl5pPr>
            <a:lvl6pPr>
              <a:defRPr sz="1620"/>
            </a:lvl6pPr>
            <a:lvl7pPr>
              <a:defRPr sz="1620"/>
            </a:lvl7pPr>
            <a:lvl8pPr>
              <a:defRPr sz="1620"/>
            </a:lvl8pPr>
            <a:lvl9pPr>
              <a:defRPr sz="162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6523278"/>
      </p:ext>
    </p:extLst>
  </p:cSld>
  <p:clrMapOvr>
    <a:masterClrMapping/>
  </p:clrMapOvr>
  <p:transition/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279261"/>
            <a:ext cx="4040188" cy="533136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812396"/>
            <a:ext cx="4040188" cy="3292740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8" y="1279261"/>
            <a:ext cx="4041775" cy="533136"/>
          </a:xfrm>
        </p:spPr>
        <p:txBody>
          <a:bodyPr anchor="b"/>
          <a:lstStyle>
            <a:lvl1pPr marL="0" indent="0">
              <a:buNone/>
              <a:defRPr sz="2160" b="1"/>
            </a:lvl1pPr>
            <a:lvl2pPr marL="411480" indent="0">
              <a:buNone/>
              <a:defRPr sz="1800" b="1"/>
            </a:lvl2pPr>
            <a:lvl3pPr marL="822960" indent="0">
              <a:buNone/>
              <a:defRPr sz="1620" b="1"/>
            </a:lvl3pPr>
            <a:lvl4pPr marL="1234440" indent="0">
              <a:buNone/>
              <a:defRPr sz="1440" b="1"/>
            </a:lvl4pPr>
            <a:lvl5pPr marL="1645920" indent="0">
              <a:buNone/>
              <a:defRPr sz="1440" b="1"/>
            </a:lvl5pPr>
            <a:lvl6pPr marL="2057400" indent="0">
              <a:buNone/>
              <a:defRPr sz="1440" b="1"/>
            </a:lvl6pPr>
            <a:lvl7pPr marL="2468880" indent="0">
              <a:buNone/>
              <a:defRPr sz="1440" b="1"/>
            </a:lvl7pPr>
            <a:lvl8pPr marL="2880360" indent="0">
              <a:buNone/>
              <a:defRPr sz="1440" b="1"/>
            </a:lvl8pPr>
            <a:lvl9pPr marL="3291840" indent="0">
              <a:buNone/>
              <a:defRPr sz="144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8" y="1812396"/>
            <a:ext cx="4041775" cy="3292740"/>
          </a:xfrm>
        </p:spPr>
        <p:txBody>
          <a:bodyPr/>
          <a:lstStyle>
            <a:lvl1pPr>
              <a:defRPr sz="2160"/>
            </a:lvl1pPr>
            <a:lvl2pPr>
              <a:defRPr sz="1800"/>
            </a:lvl2pPr>
            <a:lvl3pPr>
              <a:defRPr sz="1620"/>
            </a:lvl3pPr>
            <a:lvl4pPr>
              <a:defRPr sz="1440"/>
            </a:lvl4pPr>
            <a:lvl5pPr>
              <a:defRPr sz="1440"/>
            </a:lvl5pPr>
            <a:lvl6pPr>
              <a:defRPr sz="1440"/>
            </a:lvl6pPr>
            <a:lvl7pPr>
              <a:defRPr sz="1440"/>
            </a:lvl7pPr>
            <a:lvl8pPr>
              <a:defRPr sz="1440"/>
            </a:lvl8pPr>
            <a:lvl9pPr>
              <a:defRPr sz="14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07378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08001" y="1800491"/>
            <a:ext cx="3138026" cy="3233977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817477" y="1800491"/>
            <a:ext cx="3138026" cy="323397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692481-4FA5-40D8-962A-740CF259B42B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2052637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7554811"/>
      </p:ext>
    </p:extLst>
  </p:cSld>
  <p:clrMapOvr>
    <a:masterClrMapping/>
  </p:clrMapOvr>
  <p:transition/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6350695"/>
      </p:ext>
    </p:extLst>
  </p:cSld>
  <p:clrMapOvr>
    <a:masterClrMapping/>
  </p:clrMapOvr>
  <p:transition/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27541"/>
            <a:ext cx="3008313" cy="968376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27544"/>
            <a:ext cx="5111750" cy="4877594"/>
          </a:xfrm>
        </p:spPr>
        <p:txBody>
          <a:bodyPr/>
          <a:lstStyle>
            <a:lvl1pPr>
              <a:defRPr sz="2880"/>
            </a:lvl1pPr>
            <a:lvl2pPr>
              <a:defRPr sz="2520"/>
            </a:lvl2pPr>
            <a:lvl3pPr>
              <a:defRPr sz="216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195919"/>
            <a:ext cx="3008313" cy="3909219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291459"/>
      </p:ext>
    </p:extLst>
  </p:cSld>
  <p:clrMapOvr>
    <a:masterClrMapping/>
  </p:clrMapOvr>
  <p:transition/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000500"/>
            <a:ext cx="5486400" cy="472282"/>
          </a:xfrm>
        </p:spPr>
        <p:txBody>
          <a:bodyPr anchor="b"/>
          <a:lstStyle>
            <a:lvl1pPr algn="l">
              <a:defRPr sz="18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510646"/>
            <a:ext cx="5486400" cy="3429000"/>
          </a:xfrm>
        </p:spPr>
        <p:txBody>
          <a:bodyPr/>
          <a:lstStyle>
            <a:lvl1pPr marL="0" indent="0">
              <a:buNone/>
              <a:defRPr sz="2880"/>
            </a:lvl1pPr>
            <a:lvl2pPr marL="411480" indent="0">
              <a:buNone/>
              <a:defRPr sz="2520"/>
            </a:lvl2pPr>
            <a:lvl3pPr marL="822960" indent="0">
              <a:buNone/>
              <a:defRPr sz="2160"/>
            </a:lvl3pPr>
            <a:lvl4pPr marL="1234440" indent="0">
              <a:buNone/>
              <a:defRPr sz="1800"/>
            </a:lvl4pPr>
            <a:lvl5pPr marL="1645920" indent="0">
              <a:buNone/>
              <a:defRPr sz="1800"/>
            </a:lvl5pPr>
            <a:lvl6pPr marL="2057400" indent="0">
              <a:buNone/>
              <a:defRPr sz="1800"/>
            </a:lvl6pPr>
            <a:lvl7pPr marL="2468880" indent="0">
              <a:buNone/>
              <a:defRPr sz="1800"/>
            </a:lvl7pPr>
            <a:lvl8pPr marL="2880360" indent="0">
              <a:buNone/>
              <a:defRPr sz="1800"/>
            </a:lvl8pPr>
            <a:lvl9pPr marL="3291840" indent="0">
              <a:buNone/>
              <a:defRPr sz="1800"/>
            </a:lvl9pPr>
          </a:lstStyle>
          <a:p>
            <a:r>
              <a:rPr lang="en-US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472783"/>
            <a:ext cx="5486400" cy="670719"/>
          </a:xfrm>
        </p:spPr>
        <p:txBody>
          <a:bodyPr/>
          <a:lstStyle>
            <a:lvl1pPr marL="0" indent="0">
              <a:buNone/>
              <a:defRPr sz="1260"/>
            </a:lvl1pPr>
            <a:lvl2pPr marL="411480" indent="0">
              <a:buNone/>
              <a:defRPr sz="1080"/>
            </a:lvl2pPr>
            <a:lvl3pPr marL="822960" indent="0">
              <a:buNone/>
              <a:defRPr sz="900"/>
            </a:lvl3pPr>
            <a:lvl4pPr marL="1234440" indent="0">
              <a:buNone/>
              <a:defRPr sz="810"/>
            </a:lvl4pPr>
            <a:lvl5pPr marL="1645920" indent="0">
              <a:buNone/>
              <a:defRPr sz="810"/>
            </a:lvl5pPr>
            <a:lvl6pPr marL="2057400" indent="0">
              <a:buNone/>
              <a:defRPr sz="810"/>
            </a:lvl6pPr>
            <a:lvl7pPr marL="2468880" indent="0">
              <a:buNone/>
              <a:defRPr sz="810"/>
            </a:lvl7pPr>
            <a:lvl8pPr marL="2880360" indent="0">
              <a:buNone/>
              <a:defRPr sz="810"/>
            </a:lvl8pPr>
            <a:lvl9pPr marL="3291840" indent="0">
              <a:buNone/>
              <a:defRPr sz="81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7905276"/>
      </p:ext>
    </p:extLst>
  </p:cSld>
  <p:clrMapOvr>
    <a:masterClrMapping/>
  </p:clrMapOvr>
  <p:transition/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652909"/>
      </p:ext>
    </p:extLst>
  </p:cSld>
  <p:clrMapOvr>
    <a:masterClrMapping/>
  </p:clrMapOvr>
  <p:transition/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28867"/>
            <a:ext cx="2057400" cy="4876271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28867"/>
            <a:ext cx="6019800" cy="487627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457200" y="5296960"/>
            <a:ext cx="2133600" cy="304271"/>
          </a:xfrm>
          <a:prstGeom prst="rect">
            <a:avLst/>
          </a:prstGeom>
        </p:spPr>
        <p:txBody>
          <a:bodyPr/>
          <a:lstStyle/>
          <a:p>
            <a:r>
              <a:rPr lang="en-US"/>
              <a:t>10/3/2017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is-IS"/>
              <a:t>CS447 (2184)</a:t>
            </a:r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5696186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6809" y="1800819"/>
            <a:ext cx="3139217" cy="480218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6809" y="2281038"/>
            <a:ext cx="3139217" cy="275343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816287" y="1800819"/>
            <a:ext cx="3139214" cy="480218"/>
          </a:xfrm>
        </p:spPr>
        <p:txBody>
          <a:bodyPr anchor="b">
            <a:noAutofit/>
          </a:bodyPr>
          <a:lstStyle>
            <a:lvl1pPr marL="0" indent="0">
              <a:buNone/>
              <a:defRPr sz="1800" b="0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816288" y="2281038"/>
            <a:ext cx="3139213" cy="2753431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5829ED-3C71-4AE5-B50D-2CA7B18329D2}" type="datetime1">
              <a:rPr lang="en-US" smtClean="0"/>
              <a:t>10/10/2018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25404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508000"/>
            <a:ext cx="6447501" cy="110066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8C485C-FC2D-4C34-8111-382282ED910A}" type="datetime1">
              <a:rPr lang="en-US" smtClean="0"/>
              <a:t>10/10/2018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1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920AA-1D4D-4FA9-9FBE-6721C7895E8D}" type="datetime1">
              <a:rPr lang="en-US" smtClean="0"/>
              <a:t>10/10/2018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9942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1248837"/>
            <a:ext cx="2890896" cy="1065388"/>
          </a:xfrm>
        </p:spPr>
        <p:txBody>
          <a:bodyPr anchor="b">
            <a:normAutofit/>
          </a:bodyPr>
          <a:lstStyle>
            <a:lvl1pPr>
              <a:defRPr sz="15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0346" y="429104"/>
            <a:ext cx="3385156" cy="4605364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2314224"/>
            <a:ext cx="2890896" cy="2153708"/>
          </a:xfrm>
        </p:spPr>
        <p:txBody>
          <a:bodyPr>
            <a:normAutofit/>
          </a:bodyPr>
          <a:lstStyle>
            <a:lvl1pPr marL="0" indent="0">
              <a:buNone/>
              <a:defRPr sz="1050"/>
            </a:lvl1pPr>
            <a:lvl2pPr marL="342797" indent="0">
              <a:buNone/>
              <a:defRPr sz="1050"/>
            </a:lvl2pPr>
            <a:lvl3pPr marL="685595" indent="0">
              <a:buNone/>
              <a:defRPr sz="900"/>
            </a:lvl3pPr>
            <a:lvl4pPr marL="1028392" indent="0">
              <a:buNone/>
              <a:defRPr sz="750"/>
            </a:lvl4pPr>
            <a:lvl5pPr marL="1371188" indent="0">
              <a:buNone/>
              <a:defRPr sz="750"/>
            </a:lvl5pPr>
            <a:lvl6pPr marL="1713986" indent="0">
              <a:buNone/>
              <a:defRPr sz="750"/>
            </a:lvl6pPr>
            <a:lvl7pPr marL="2056783" indent="0">
              <a:buNone/>
              <a:defRPr sz="750"/>
            </a:lvl7pPr>
            <a:lvl8pPr marL="2399580" indent="0">
              <a:buNone/>
              <a:defRPr sz="750"/>
            </a:lvl8pPr>
            <a:lvl9pPr marL="2742377" indent="0">
              <a:buNone/>
              <a:defRPr sz="7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9C4851-D172-4887-9C3E-0F9F615F14C5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81241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8001" y="4000500"/>
            <a:ext cx="6447500" cy="472282"/>
          </a:xfrm>
        </p:spPr>
        <p:txBody>
          <a:bodyPr anchor="b">
            <a:normAutofit/>
          </a:bodyPr>
          <a:lstStyle>
            <a:lvl1pPr algn="l">
              <a:defRPr sz="1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08001" y="508000"/>
            <a:ext cx="6447501" cy="3204765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/>
            </a:lvl1pPr>
            <a:lvl2pPr marL="342900" indent="0">
              <a:buNone/>
              <a:defRPr sz="1200"/>
            </a:lvl2pPr>
            <a:lvl3pPr marL="685800" indent="0">
              <a:buNone/>
              <a:defRPr sz="1200"/>
            </a:lvl3pPr>
            <a:lvl4pPr marL="1028700" indent="0">
              <a:buNone/>
              <a:defRPr sz="1200"/>
            </a:lvl4pPr>
            <a:lvl5pPr marL="1371600" indent="0">
              <a:buNone/>
              <a:defRPr sz="1200"/>
            </a:lvl5pPr>
            <a:lvl6pPr marL="1714500" indent="0">
              <a:buNone/>
              <a:defRPr sz="1200"/>
            </a:lvl6pPr>
            <a:lvl7pPr marL="2057400" indent="0">
              <a:buNone/>
              <a:defRPr sz="1200"/>
            </a:lvl7pPr>
            <a:lvl8pPr marL="2400300" indent="0">
              <a:buNone/>
              <a:defRPr sz="1200"/>
            </a:lvl8pPr>
            <a:lvl9pPr marL="2743200" indent="0">
              <a:buNone/>
              <a:defRPr sz="12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8001" y="4472782"/>
            <a:ext cx="6447500" cy="561687"/>
          </a:xfrm>
        </p:spPr>
        <p:txBody>
          <a:bodyPr>
            <a:normAutofit/>
          </a:bodyPr>
          <a:lstStyle>
            <a:lvl1pPr marL="0" indent="0">
              <a:buNone/>
              <a:defRPr sz="900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A6D67-3C88-4663-9AA5-DC2EAE6BF918}" type="datetime1">
              <a:rPr lang="en-US" smtClean="0"/>
              <a:t>10/10/2018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6186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4.xml"/><Relationship Id="rId13" Type="http://schemas.openxmlformats.org/officeDocument/2006/relationships/slideLayout" Target="../slideLayouts/slideLayout29.xml"/><Relationship Id="rId18" Type="http://schemas.openxmlformats.org/officeDocument/2006/relationships/theme" Target="../theme/theme2.xml"/><Relationship Id="rId3" Type="http://schemas.openxmlformats.org/officeDocument/2006/relationships/slideLayout" Target="../slideLayouts/slideLayout19.xml"/><Relationship Id="rId7" Type="http://schemas.openxmlformats.org/officeDocument/2006/relationships/slideLayout" Target="../slideLayouts/slideLayout23.xml"/><Relationship Id="rId12" Type="http://schemas.openxmlformats.org/officeDocument/2006/relationships/slideLayout" Target="../slideLayouts/slideLayout28.xml"/><Relationship Id="rId17" Type="http://schemas.openxmlformats.org/officeDocument/2006/relationships/slideLayout" Target="../slideLayouts/slideLayout33.xml"/><Relationship Id="rId2" Type="http://schemas.openxmlformats.org/officeDocument/2006/relationships/slideLayout" Target="../slideLayouts/slideLayout18.xml"/><Relationship Id="rId16" Type="http://schemas.openxmlformats.org/officeDocument/2006/relationships/slideLayout" Target="../slideLayouts/slideLayout32.xml"/><Relationship Id="rId1" Type="http://schemas.openxmlformats.org/officeDocument/2006/relationships/slideLayout" Target="../slideLayouts/slideLayout17.xml"/><Relationship Id="rId6" Type="http://schemas.openxmlformats.org/officeDocument/2006/relationships/slideLayout" Target="../slideLayouts/slideLayout22.xml"/><Relationship Id="rId11" Type="http://schemas.openxmlformats.org/officeDocument/2006/relationships/slideLayout" Target="../slideLayouts/slideLayout27.xml"/><Relationship Id="rId5" Type="http://schemas.openxmlformats.org/officeDocument/2006/relationships/slideLayout" Target="../slideLayouts/slideLayout21.xml"/><Relationship Id="rId15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26.xml"/><Relationship Id="rId4" Type="http://schemas.openxmlformats.org/officeDocument/2006/relationships/slideLayout" Target="../slideLayouts/slideLayout20.xml"/><Relationship Id="rId9" Type="http://schemas.openxmlformats.org/officeDocument/2006/relationships/slideLayout" Target="../slideLayouts/slideLayout25.xml"/><Relationship Id="rId14" Type="http://schemas.openxmlformats.org/officeDocument/2006/relationships/slideLayout" Target="../slideLayouts/slideLayout30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1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36.xml"/><Relationship Id="rId7" Type="http://schemas.openxmlformats.org/officeDocument/2006/relationships/slideLayout" Target="../slideLayouts/slideLayout40.xml"/><Relationship Id="rId12" Type="http://schemas.openxmlformats.org/officeDocument/2006/relationships/slideLayout" Target="../slideLayouts/slideLayout45.xml"/><Relationship Id="rId2" Type="http://schemas.openxmlformats.org/officeDocument/2006/relationships/slideLayout" Target="../slideLayouts/slideLayout35.xml"/><Relationship Id="rId1" Type="http://schemas.openxmlformats.org/officeDocument/2006/relationships/slideLayout" Target="../slideLayouts/slideLayout34.xml"/><Relationship Id="rId6" Type="http://schemas.openxmlformats.org/officeDocument/2006/relationships/slideLayout" Target="../slideLayouts/slideLayout39.xml"/><Relationship Id="rId11" Type="http://schemas.openxmlformats.org/officeDocument/2006/relationships/slideLayout" Target="../slideLayouts/slideLayout44.xml"/><Relationship Id="rId5" Type="http://schemas.openxmlformats.org/officeDocument/2006/relationships/slideLayout" Target="../slideLayouts/slideLayout38.xml"/><Relationship Id="rId10" Type="http://schemas.openxmlformats.org/officeDocument/2006/relationships/slideLayout" Target="../slideLayouts/slideLayout43.xml"/><Relationship Id="rId4" Type="http://schemas.openxmlformats.org/officeDocument/2006/relationships/slideLayout" Target="../slideLayouts/slideLayout37.xml"/><Relationship Id="rId9" Type="http://schemas.openxmlformats.org/officeDocument/2006/relationships/slideLayout" Target="../slideLayouts/slideLayout4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7056"/>
            <a:ext cx="9144000" cy="5722056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08001" y="508000"/>
            <a:ext cx="6447501" cy="110066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8001" y="1800491"/>
            <a:ext cx="6447501" cy="323397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03850" y="5034469"/>
            <a:ext cx="683954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F77B872-29D5-4489-87A5-D25A76001D24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08001" y="5034469"/>
            <a:ext cx="4723209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42998" y="5034469"/>
            <a:ext cx="512504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675">
                <a:solidFill>
                  <a:schemeClr val="accent1"/>
                </a:solidFill>
              </a:defRPr>
            </a:lvl1pPr>
          </a:lstStyle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28026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70" r:id="rId1"/>
    <p:sldLayoutId id="2147483971" r:id="rId2"/>
    <p:sldLayoutId id="2147483972" r:id="rId3"/>
    <p:sldLayoutId id="2147483973" r:id="rId4"/>
    <p:sldLayoutId id="2147483974" r:id="rId5"/>
    <p:sldLayoutId id="2147483975" r:id="rId6"/>
    <p:sldLayoutId id="2147483976" r:id="rId7"/>
    <p:sldLayoutId id="2147483977" r:id="rId8"/>
    <p:sldLayoutId id="2147483978" r:id="rId9"/>
    <p:sldLayoutId id="2147483979" r:id="rId10"/>
    <p:sldLayoutId id="2147483980" r:id="rId11"/>
    <p:sldLayoutId id="2147483981" r:id="rId12"/>
    <p:sldLayoutId id="2147483982" r:id="rId13"/>
    <p:sldLayoutId id="2147483983" r:id="rId14"/>
    <p:sldLayoutId id="2147483984" r:id="rId15"/>
    <p:sldLayoutId id="2147483985" r:id="rId16"/>
  </p:sldLayoutIdLst>
  <p:hf hdr="0" ftr="0" dt="0"/>
  <p:txStyles>
    <p:titleStyle>
      <a:lvl1pPr algn="l" defTabSz="342900" rtl="0" eaLnBrk="1" latinLnBrk="0" hangingPunct="1">
        <a:spcBef>
          <a:spcPct val="0"/>
        </a:spcBef>
        <a:buNone/>
        <a:defRPr sz="27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57175" indent="-257175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557213" indent="-214313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8572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2001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15430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8859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2288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25717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2914650" indent="-171450" algn="l" defTabSz="342900" rtl="0" eaLnBrk="1" latinLnBrk="0" hangingPunct="1">
        <a:spcBef>
          <a:spcPts val="75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9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3429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04271"/>
            <a:ext cx="7886700" cy="110463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521354"/>
            <a:ext cx="7886700" cy="36261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C88DAA-9A51-4AD6-98C7-89AB7AD2B255}" type="datetime1">
              <a:rPr lang="en-US" smtClean="0"/>
              <a:t>10/10/2018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5296959"/>
            <a:ext cx="30861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5296959"/>
            <a:ext cx="20574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28C0A2-10A0-40F7-BAE1-3BE620EEA2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9538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87" r:id="rId1"/>
    <p:sldLayoutId id="2147483988" r:id="rId2"/>
    <p:sldLayoutId id="2147483989" r:id="rId3"/>
    <p:sldLayoutId id="2147483990" r:id="rId4"/>
    <p:sldLayoutId id="2147483991" r:id="rId5"/>
    <p:sldLayoutId id="2147483992" r:id="rId6"/>
    <p:sldLayoutId id="2147483993" r:id="rId7"/>
    <p:sldLayoutId id="2147483994" r:id="rId8"/>
    <p:sldLayoutId id="2147483995" r:id="rId9"/>
    <p:sldLayoutId id="2147483996" r:id="rId10"/>
    <p:sldLayoutId id="2147483997" r:id="rId11"/>
    <p:sldLayoutId id="2147483896" r:id="rId12"/>
    <p:sldLayoutId id="2147483898" r:id="rId13"/>
    <p:sldLayoutId id="2147483899" r:id="rId14"/>
    <p:sldLayoutId id="2147483900" r:id="rId15"/>
    <p:sldLayoutId id="2147483903" r:id="rId16"/>
    <p:sldLayoutId id="2147483904" r:id="rId17"/>
  </p:sldLayoutIdLst>
  <p:hf hdr="0" ftr="0" dt="0"/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/>
          <p:nvPr/>
        </p:nvSpPr>
        <p:spPr>
          <a:xfrm>
            <a:off x="0" y="5600700"/>
            <a:ext cx="9144000" cy="114300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  <p:sp>
        <p:nvSpPr>
          <p:cNvPr id="7" name="Rectangle 6"/>
          <p:cNvSpPr/>
          <p:nvPr/>
        </p:nvSpPr>
        <p:spPr>
          <a:xfrm>
            <a:off x="0" y="0"/>
            <a:ext cx="9144000" cy="495300"/>
          </a:xfrm>
          <a:prstGeom prst="rect">
            <a:avLst/>
          </a:prstGeom>
          <a:solidFill>
            <a:srgbClr val="56397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20" dirty="0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52400" y="0"/>
            <a:ext cx="8991600" cy="4953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2400" y="495301"/>
            <a:ext cx="8991600" cy="480165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0" y="5296960"/>
            <a:ext cx="12192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is-IS"/>
              <a:t>CS447 (2184)</a:t>
            </a:r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458200" y="5296960"/>
            <a:ext cx="6858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52B95B-556F-44BD-91A5-D80C1B9E2BB3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82464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9" r:id="rId1"/>
    <p:sldLayoutId id="2147484000" r:id="rId2"/>
    <p:sldLayoutId id="2147484001" r:id="rId3"/>
    <p:sldLayoutId id="2147484002" r:id="rId4"/>
    <p:sldLayoutId id="2147484003" r:id="rId5"/>
    <p:sldLayoutId id="2147484004" r:id="rId6"/>
    <p:sldLayoutId id="2147484005" r:id="rId7"/>
    <p:sldLayoutId id="2147484006" r:id="rId8"/>
    <p:sldLayoutId id="2147484007" r:id="rId9"/>
    <p:sldLayoutId id="2147484008" r:id="rId10"/>
    <p:sldLayoutId id="2147484009" r:id="rId11"/>
    <p:sldLayoutId id="2147484010" r:id="rId12"/>
  </p:sldLayoutIdLst>
  <p:transition/>
  <p:hf hdr="0" dt="0"/>
  <p:txStyles>
    <p:titleStyle>
      <a:lvl1pPr algn="l" defTabSz="822960" rtl="0" eaLnBrk="1" latinLnBrk="0" hangingPunct="1">
        <a:spcBef>
          <a:spcPct val="0"/>
        </a:spcBef>
        <a:buNone/>
        <a:defRPr sz="2800" b="1" kern="1200">
          <a:solidFill>
            <a:schemeClr val="bg1"/>
          </a:solidFill>
          <a:latin typeface="+mj-lt"/>
          <a:ea typeface="GulimChe" pitchFamily="49" charset="-127"/>
          <a:cs typeface="MoolBoran" pitchFamily="34" charset="0"/>
        </a:defRPr>
      </a:lvl1pPr>
    </p:titleStyle>
    <p:bodyStyle>
      <a:lvl1pPr marL="204312" indent="-204312" algn="l" defTabSz="822960" rtl="0" eaLnBrk="1" latinLnBrk="0" hangingPunct="1">
        <a:spcBef>
          <a:spcPts val="0"/>
        </a:spcBef>
        <a:buSzPct val="150000"/>
        <a:buFont typeface="Arial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415767" indent="-207170" algn="l" defTabSz="822960" rtl="0" eaLnBrk="1" latinLnBrk="0" hangingPunct="1">
        <a:spcBef>
          <a:spcPts val="0"/>
        </a:spcBef>
        <a:buFont typeface="Courier New" pitchFamily="49" charset="0"/>
        <a:buChar char="o"/>
        <a:defRPr sz="2200" kern="1200">
          <a:solidFill>
            <a:schemeClr val="tx1"/>
          </a:solidFill>
          <a:latin typeface="+mn-lt"/>
          <a:ea typeface="+mn-ea"/>
          <a:cs typeface="+mn-cs"/>
        </a:defRPr>
      </a:lvl2pPr>
      <a:lvl3pPr marL="620078" indent="-205740" algn="l" defTabSz="822960" rtl="0" eaLnBrk="1" latinLnBrk="0" hangingPunct="1">
        <a:spcBef>
          <a:spcPts val="0"/>
        </a:spcBef>
        <a:buFont typeface="Wingdings" pitchFamily="2" charset="2"/>
        <a:buChar char="§"/>
        <a:defRPr sz="2200" kern="1200">
          <a:solidFill>
            <a:schemeClr val="tx1"/>
          </a:solidFill>
          <a:latin typeface="+mn-lt"/>
          <a:ea typeface="+mn-ea"/>
          <a:cs typeface="+mn-cs"/>
        </a:defRPr>
      </a:lvl3pPr>
      <a:lvl4pPr marL="821532" indent="-205740" algn="l" defTabSz="822960" rtl="0" eaLnBrk="1" latinLnBrk="0" hangingPunct="1">
        <a:spcBef>
          <a:spcPts val="0"/>
        </a:spcBef>
        <a:buFont typeface="Arial" pitchFamily="34" charset="0"/>
        <a:buChar char="–"/>
        <a:defRPr sz="2200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indent="-205740" algn="l" defTabSz="822960" rtl="0" eaLnBrk="1" latinLnBrk="0" hangingPunct="1">
        <a:spcBef>
          <a:spcPts val="0"/>
        </a:spcBef>
        <a:buFont typeface="Arial" pitchFamily="34" charset="0"/>
        <a:buChar char="»"/>
        <a:defRPr sz="2200" kern="1200">
          <a:solidFill>
            <a:schemeClr val="tx1"/>
          </a:solidFill>
          <a:latin typeface="+mn-lt"/>
          <a:ea typeface="+mn-ea"/>
          <a:cs typeface="+mn-cs"/>
        </a:defRPr>
      </a:lvl5pPr>
      <a:lvl6pPr marL="2263140" indent="-205740" algn="l" defTabSz="8229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674620" indent="-205740" algn="l" defTabSz="8229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086100" indent="-205740" algn="l" defTabSz="8229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497580" indent="-205740" algn="l" defTabSz="822960" rtl="0" eaLnBrk="1" latinLnBrk="0" hangingPunct="1">
        <a:spcBef>
          <a:spcPct val="20000"/>
        </a:spcBef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1pPr>
      <a:lvl2pPr marL="4114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2pPr>
      <a:lvl3pPr marL="8229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3pPr>
      <a:lvl4pPr marL="12344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4pPr>
      <a:lvl5pPr marL="164592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5pPr>
      <a:lvl6pPr marL="205740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7pPr>
      <a:lvl8pPr marL="288036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8pPr>
      <a:lvl9pPr marL="3291840" algn="l" defTabSz="822960" rtl="0" eaLnBrk="1" latinLnBrk="0" hangingPunct="1">
        <a:defRPr sz="162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1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9000"/>
              </a:schemeClr>
            </a:gs>
            <a:gs pos="23000">
              <a:schemeClr val="accent1">
                <a:lumMod val="29000"/>
              </a:schemeClr>
            </a:gs>
            <a:gs pos="69000">
              <a:schemeClr val="accent1">
                <a:lumMod val="15000"/>
              </a:schemeClr>
            </a:gs>
            <a:gs pos="97000">
              <a:schemeClr val="accent1">
                <a:lumMod val="1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4F57DB1C-6494-4CC4-A5E8-9319575653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715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009F956-5840-4A28-B4B2-1D4C1DF26B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22300" y="712107"/>
            <a:ext cx="4349749" cy="4290786"/>
          </a:xfrm>
        </p:spPr>
        <p:txBody>
          <a:bodyPr anchor="ctr">
            <a:normAutofit/>
          </a:bodyPr>
          <a:lstStyle/>
          <a:p>
            <a:r>
              <a:rPr lang="en-US" sz="4700" dirty="0"/>
              <a:t>CS/COE 0447</a:t>
            </a:r>
          </a:p>
        </p:txBody>
      </p:sp>
      <p:sp>
        <p:nvSpPr>
          <p:cNvPr id="10" name="Isosceles Triangle 9">
            <a:extLst>
              <a:ext uri="{FF2B5EF4-FFF2-40B4-BE49-F238E27FC236}">
                <a16:creationId xmlns:a16="http://schemas.microsoft.com/office/drawing/2014/main" id="{FFFB778B-5206-4BB0-A468-327E713676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3344333"/>
            <a:ext cx="336549" cy="2370667"/>
          </a:xfrm>
          <a:prstGeom prst="triangle">
            <a:avLst>
              <a:gd name="adj" fmla="val 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2721A85-1EA4-4D87-97AB-0BB4AB78F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008607" y="0"/>
            <a:ext cx="645472" cy="5714999"/>
          </a:xfrm>
          <a:prstGeom prst="line">
            <a:avLst/>
          </a:prstGeom>
          <a:ln w="15875" cap="sq">
            <a:solidFill>
              <a:schemeClr val="accent1"/>
            </a:solidFill>
            <a:bevel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0F7CB8B2-5D0D-49C7-96F1-4D6B8708914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065034" y="0"/>
            <a:ext cx="4078966" cy="5714999"/>
          </a:xfrm>
          <a:custGeom>
            <a:avLst/>
            <a:gdLst>
              <a:gd name="connsiteX0" fmla="*/ 0 w 5746768"/>
              <a:gd name="connsiteY0" fmla="*/ 0 h 6858000"/>
              <a:gd name="connsiteX1" fmla="*/ 1249825 w 5746768"/>
              <a:gd name="connsiteY1" fmla="*/ 0 h 6858000"/>
              <a:gd name="connsiteX2" fmla="*/ 1249825 w 5746768"/>
              <a:gd name="connsiteY2" fmla="*/ 8457 h 6858000"/>
              <a:gd name="connsiteX3" fmla="*/ 4794268 w 5746768"/>
              <a:gd name="connsiteY3" fmla="*/ 8457 h 6858000"/>
              <a:gd name="connsiteX4" fmla="*/ 4794268 w 5746768"/>
              <a:gd name="connsiteY4" fmla="*/ 0 h 6858000"/>
              <a:gd name="connsiteX5" fmla="*/ 5746768 w 5746768"/>
              <a:gd name="connsiteY5" fmla="*/ 0 h 6858000"/>
              <a:gd name="connsiteX6" fmla="*/ 5746768 w 5746768"/>
              <a:gd name="connsiteY6" fmla="*/ 6858000 h 6858000"/>
              <a:gd name="connsiteX7" fmla="*/ 5074930 w 5746768"/>
              <a:gd name="connsiteY7" fmla="*/ 6858000 h 6858000"/>
              <a:gd name="connsiteX8" fmla="*/ 4794268 w 5746768"/>
              <a:gd name="connsiteY8" fmla="*/ 6858000 h 6858000"/>
              <a:gd name="connsiteX9" fmla="*/ 1249825 w 5746768"/>
              <a:gd name="connsiteY9" fmla="*/ 6858000 h 6858000"/>
              <a:gd name="connsiteX10" fmla="*/ 1109383 w 5746768"/>
              <a:gd name="connsiteY10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5746768" h="6858000">
                <a:moveTo>
                  <a:pt x="0" y="0"/>
                </a:moveTo>
                <a:lnTo>
                  <a:pt x="1249825" y="0"/>
                </a:lnTo>
                <a:lnTo>
                  <a:pt x="1249825" y="8457"/>
                </a:lnTo>
                <a:lnTo>
                  <a:pt x="4794268" y="8457"/>
                </a:lnTo>
                <a:lnTo>
                  <a:pt x="4794268" y="0"/>
                </a:lnTo>
                <a:lnTo>
                  <a:pt x="5746768" y="0"/>
                </a:lnTo>
                <a:lnTo>
                  <a:pt x="5746768" y="6858000"/>
                </a:lnTo>
                <a:lnTo>
                  <a:pt x="5074930" y="6858000"/>
                </a:lnTo>
                <a:lnTo>
                  <a:pt x="4794268" y="6858000"/>
                </a:lnTo>
                <a:lnTo>
                  <a:pt x="1249825" y="6858000"/>
                </a:lnTo>
                <a:lnTo>
                  <a:pt x="1109383" y="685800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5E836EB-03CD-4BA5-A751-21D2ACC2830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4090307" y="2902857"/>
            <a:ext cx="5053693" cy="2812142"/>
          </a:xfrm>
          <a:prstGeom prst="line">
            <a:avLst/>
          </a:prstGeom>
          <a:ln w="9525">
            <a:solidFill>
              <a:schemeClr val="accent1">
                <a:lumMod val="60000"/>
                <a:lumOff val="40000"/>
                <a:alpha val="80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" name="Subtitle 2">
            <a:extLst>
              <a:ext uri="{FF2B5EF4-FFF2-40B4-BE49-F238E27FC236}">
                <a16:creationId xmlns:a16="http://schemas.microsoft.com/office/drawing/2014/main" id="{94F42846-EECA-4E22-9D3C-EC05D41AD1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650989" y="1576916"/>
            <a:ext cx="3074817" cy="2561167"/>
          </a:xfrm>
        </p:spPr>
        <p:txBody>
          <a:bodyPr anchor="ctr">
            <a:normAutofit/>
          </a:bodyPr>
          <a:lstStyle/>
          <a:p>
            <a:pPr algn="l"/>
            <a:r>
              <a:rPr lang="en-US" sz="2000" dirty="0">
                <a:solidFill>
                  <a:srgbClr val="FFFFFF"/>
                </a:solidFill>
              </a:rPr>
              <a:t>Binary Arithmetic</a:t>
            </a:r>
          </a:p>
        </p:txBody>
      </p:sp>
      <p:sp>
        <p:nvSpPr>
          <p:cNvPr id="18" name="Isosceles Triangle 17">
            <a:extLst>
              <a:ext uri="{FF2B5EF4-FFF2-40B4-BE49-F238E27FC236}">
                <a16:creationId xmlns:a16="http://schemas.microsoft.com/office/drawing/2014/main" id="{A27691EB-14CF-4237-B5EB-C94B92677A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 flipH="1">
            <a:off x="8512053" y="0"/>
            <a:ext cx="631947" cy="4721795"/>
          </a:xfrm>
          <a:prstGeom prst="triangle">
            <a:avLst>
              <a:gd name="adj" fmla="val 100000"/>
            </a:avLst>
          </a:prstGeom>
          <a:solidFill>
            <a:schemeClr val="accent2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AAA0D1-BF25-47A2-9F57-C41A282E03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</a:t>
            </a:fld>
            <a:endParaRPr lang="en-US"/>
          </a:p>
        </p:txBody>
      </p:sp>
      <p:sp>
        <p:nvSpPr>
          <p:cNvPr id="11" name="Subtitle 2">
            <a:extLst>
              <a:ext uri="{FF2B5EF4-FFF2-40B4-BE49-F238E27FC236}">
                <a16:creationId xmlns:a16="http://schemas.microsoft.com/office/drawing/2014/main" id="{0A271191-0B7F-43E0-ABF9-8FDD18298A24}"/>
              </a:ext>
            </a:extLst>
          </p:cNvPr>
          <p:cNvSpPr txBox="1">
            <a:spLocks/>
          </p:cNvSpPr>
          <p:nvPr/>
        </p:nvSpPr>
        <p:spPr>
          <a:xfrm>
            <a:off x="5861631" y="4795365"/>
            <a:ext cx="3074817" cy="91963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350" kern="1200">
                <a:solidFill>
                  <a:schemeClr val="tx1">
                    <a:lumMod val="50000"/>
                    <a:lumOff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429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6858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105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287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716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7145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0574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24003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2743200" indent="0" algn="ctr" defTabSz="342900" rtl="0" eaLnBrk="1" latinLnBrk="0" hangingPunct="1">
              <a:spcBef>
                <a:spcPts val="750"/>
              </a:spcBef>
              <a:spcAft>
                <a:spcPts val="0"/>
              </a:spcAft>
              <a:buClr>
                <a:schemeClr val="accent1"/>
              </a:buClr>
              <a:buSzPct val="80000"/>
              <a:buFont typeface="Wingdings 3" charset="2"/>
              <a:buNone/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1200" dirty="0">
                <a:solidFill>
                  <a:srgbClr val="FFFFFF"/>
                </a:solidFill>
              </a:rPr>
              <a:t>wilkie (with content borrowed from:</a:t>
            </a:r>
          </a:p>
          <a:p>
            <a:pPr algn="l"/>
            <a:r>
              <a:rPr lang="en-US" sz="1200" dirty="0">
                <a:solidFill>
                  <a:srgbClr val="FFFFFF"/>
                </a:solidFill>
              </a:rPr>
              <a:t>Jarrett Billingsley</a:t>
            </a:r>
          </a:p>
          <a:p>
            <a:pPr algn="l"/>
            <a:r>
              <a:rPr lang="en-US" sz="1200" dirty="0">
                <a:solidFill>
                  <a:srgbClr val="FFFFFF"/>
                </a:solidFill>
              </a:rPr>
              <a:t>Dr. Bruce Childers)</a:t>
            </a:r>
          </a:p>
        </p:txBody>
      </p:sp>
    </p:spTree>
    <p:extLst>
      <p:ext uri="{BB962C8B-B14F-4D97-AF65-F5344CB8AC3E}">
        <p14:creationId xmlns:p14="http://schemas.microsoft.com/office/powerpoint/2010/main" val="35897943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267813-4666-4625-8FB7-DF5EF8C54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Boolean Expression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48D92-0EFB-4C5D-9DD1-6598D2DFD49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895350"/>
            <a:ext cx="7886700" cy="1223155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/>
              <a:t>  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S =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1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1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1">
                    <a:lumMod val="75000"/>
                  </a:schemeClr>
                </a:solidFill>
              </a:rPr>
              <a:t>i</a:t>
            </a:r>
            <a:endParaRPr lang="en-US" sz="16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1600" dirty="0"/>
          </a:p>
          <a:p>
            <a:pPr marL="0" indent="0">
              <a:buNone/>
            </a:pP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C</a:t>
            </a:r>
            <a:r>
              <a:rPr lang="en-US" sz="1600" dirty="0">
                <a:solidFill>
                  <a:schemeClr val="accent3">
                    <a:lumMod val="75000"/>
                  </a:schemeClr>
                </a:solidFill>
              </a:rPr>
              <a:t>o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 = </a:t>
            </a:r>
            <a:r>
              <a:rPr lang="en-US" sz="2400" dirty="0" err="1">
                <a:solidFill>
                  <a:schemeClr val="accent3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3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3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</a:rPr>
              <a:t>i</a:t>
            </a:r>
            <a:r>
              <a:rPr lang="en-US" sz="2400" dirty="0">
                <a:solidFill>
                  <a:schemeClr val="accent3">
                    <a:lumMod val="75000"/>
                  </a:schemeClr>
                </a:solidFill>
              </a:rPr>
              <a:t> + </a:t>
            </a:r>
            <a:r>
              <a:rPr lang="en-US" sz="2400" dirty="0" err="1">
                <a:solidFill>
                  <a:schemeClr val="accent3">
                    <a:lumMod val="75000"/>
                  </a:schemeClr>
                </a:solidFill>
              </a:rPr>
              <a:t>ABC</a:t>
            </a:r>
            <a:r>
              <a:rPr lang="en-US" sz="1600" dirty="0" err="1">
                <a:solidFill>
                  <a:schemeClr val="accent3">
                    <a:lumMod val="75000"/>
                  </a:schemeClr>
                </a:solidFill>
              </a:rPr>
              <a:t>i</a:t>
            </a:r>
            <a:endParaRPr lang="en-US" sz="2400" dirty="0">
              <a:solidFill>
                <a:schemeClr val="accent3">
                  <a:lumMod val="75000"/>
                </a:schemeClr>
              </a:solidFill>
            </a:endParaRPr>
          </a:p>
          <a:p>
            <a:pPr marL="0" indent="0">
              <a:buNone/>
            </a:pPr>
            <a:endParaRPr lang="en-US" sz="24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7EE47A-2528-44F3-81AB-70950E619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10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5550EE48-ABFE-4D92-BD26-98078693FAD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62790313"/>
              </p:ext>
            </p:extLst>
          </p:nvPr>
        </p:nvGraphicFramePr>
        <p:xfrm>
          <a:off x="6502298" y="670446"/>
          <a:ext cx="2644311" cy="4704588"/>
        </p:xfrm>
        <a:graphic>
          <a:graphicData uri="http://schemas.openxmlformats.org/drawingml/2006/table">
            <a:tbl>
              <a:tblPr firstRow="1" lastCol="1" bandRow="1">
                <a:tableStyleId>{5C22544A-7EE6-4342-B048-85BDC9FD1C3A}</a:tableStyleId>
              </a:tblPr>
              <a:tblGrid>
                <a:gridCol w="5288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3432692331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1632488727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542969739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1067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7566539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70857541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9016919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8943763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02338674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chemeClr val="accent3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995FC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01CC01C5-55C6-499E-90D1-028AA2312396}"/>
              </a:ext>
            </a:extLst>
          </p:cNvPr>
          <p:cNvSpPr txBox="1"/>
          <p:nvPr/>
        </p:nvSpPr>
        <p:spPr>
          <a:xfrm>
            <a:off x="7083060" y="653513"/>
            <a:ext cx="437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8AAE114-FC81-4A94-8CAD-A207CD620A28}"/>
              </a:ext>
            </a:extLst>
          </p:cNvPr>
          <p:cNvSpPr txBox="1"/>
          <p:nvPr/>
        </p:nvSpPr>
        <p:spPr>
          <a:xfrm>
            <a:off x="7599264" y="652635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367161E-DB2B-42A7-B7DA-8FB3E314FC21}"/>
              </a:ext>
            </a:extLst>
          </p:cNvPr>
          <p:cNvSpPr txBox="1"/>
          <p:nvPr/>
        </p:nvSpPr>
        <p:spPr>
          <a:xfrm>
            <a:off x="8084317" y="659840"/>
            <a:ext cx="554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463703D-9A96-4428-BD03-73B4C3FD766D}"/>
              </a:ext>
            </a:extLst>
          </p:cNvPr>
          <p:cNvSpPr txBox="1"/>
          <p:nvPr/>
        </p:nvSpPr>
        <p:spPr>
          <a:xfrm>
            <a:off x="7083060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E6B24AC-B12C-4F18-B4D6-4798367E0971}"/>
              </a:ext>
            </a:extLst>
          </p:cNvPr>
          <p:cNvSpPr txBox="1"/>
          <p:nvPr/>
        </p:nvSpPr>
        <p:spPr>
          <a:xfrm>
            <a:off x="7083060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43C609A-A857-45CF-8A64-160B09B6713F}"/>
              </a:ext>
            </a:extLst>
          </p:cNvPr>
          <p:cNvSpPr txBox="1"/>
          <p:nvPr/>
        </p:nvSpPr>
        <p:spPr>
          <a:xfrm>
            <a:off x="7083060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3EEE448-04A0-4369-9EC9-E07A633BAB60}"/>
              </a:ext>
            </a:extLst>
          </p:cNvPr>
          <p:cNvSpPr txBox="1"/>
          <p:nvPr/>
        </p:nvSpPr>
        <p:spPr>
          <a:xfrm>
            <a:off x="7083060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5BA8176-F0DD-41EF-AC8A-59F25444AE36}"/>
              </a:ext>
            </a:extLst>
          </p:cNvPr>
          <p:cNvSpPr txBox="1"/>
          <p:nvPr/>
        </p:nvSpPr>
        <p:spPr>
          <a:xfrm>
            <a:off x="7629722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0E32989-8FCF-4403-AB3E-88EE95E1ACA9}"/>
              </a:ext>
            </a:extLst>
          </p:cNvPr>
          <p:cNvSpPr txBox="1"/>
          <p:nvPr/>
        </p:nvSpPr>
        <p:spPr>
          <a:xfrm>
            <a:off x="7629722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FBEB2DF-DF93-43C2-8FB6-F0D0016A7BD8}"/>
              </a:ext>
            </a:extLst>
          </p:cNvPr>
          <p:cNvSpPr txBox="1"/>
          <p:nvPr/>
        </p:nvSpPr>
        <p:spPr>
          <a:xfrm>
            <a:off x="7629722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EDDFDE5-4A9A-40AB-8FED-02F5913C73BB}"/>
              </a:ext>
            </a:extLst>
          </p:cNvPr>
          <p:cNvSpPr txBox="1"/>
          <p:nvPr/>
        </p:nvSpPr>
        <p:spPr>
          <a:xfrm>
            <a:off x="7629722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E9B25219-AD9C-49F7-99D6-6597865CB0FF}"/>
              </a:ext>
            </a:extLst>
          </p:cNvPr>
          <p:cNvSpPr txBox="1"/>
          <p:nvPr/>
        </p:nvSpPr>
        <p:spPr>
          <a:xfrm>
            <a:off x="8163329" y="11962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DF6DAAC-9C60-47ED-8751-7E6E8D376956}"/>
              </a:ext>
            </a:extLst>
          </p:cNvPr>
          <p:cNvSpPr txBox="1"/>
          <p:nvPr/>
        </p:nvSpPr>
        <p:spPr>
          <a:xfrm>
            <a:off x="8163329" y="174740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141A58D-6D1E-4A35-95CD-EFDDCB746A81}"/>
              </a:ext>
            </a:extLst>
          </p:cNvPr>
          <p:cNvSpPr txBox="1"/>
          <p:nvPr/>
        </p:nvSpPr>
        <p:spPr>
          <a:xfrm>
            <a:off x="8163329" y="224945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38C8BF9-BF09-4C0E-A96B-47B0024E3A2C}"/>
              </a:ext>
            </a:extLst>
          </p:cNvPr>
          <p:cNvSpPr txBox="1"/>
          <p:nvPr/>
        </p:nvSpPr>
        <p:spPr>
          <a:xfrm>
            <a:off x="8163329" y="27765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9130CBE-9FA8-4DA5-80EE-FC0FA37D36D5}"/>
              </a:ext>
            </a:extLst>
          </p:cNvPr>
          <p:cNvSpPr txBox="1"/>
          <p:nvPr/>
        </p:nvSpPr>
        <p:spPr>
          <a:xfrm>
            <a:off x="8686873" y="655913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BC028D6F-CA07-4F73-93F2-19219B6DA8EB}"/>
              </a:ext>
            </a:extLst>
          </p:cNvPr>
          <p:cNvSpPr txBox="1"/>
          <p:nvPr/>
        </p:nvSpPr>
        <p:spPr>
          <a:xfrm>
            <a:off x="8696936" y="119247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2A90D3B2-2C2A-4A49-9955-B5C4DB6DFD7B}"/>
              </a:ext>
            </a:extLst>
          </p:cNvPr>
          <p:cNvSpPr txBox="1"/>
          <p:nvPr/>
        </p:nvSpPr>
        <p:spPr>
          <a:xfrm>
            <a:off x="8696936" y="17436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1A4D52B-B411-43A8-8280-5411DAA92254}"/>
              </a:ext>
            </a:extLst>
          </p:cNvPr>
          <p:cNvSpPr txBox="1"/>
          <p:nvPr/>
        </p:nvSpPr>
        <p:spPr>
          <a:xfrm>
            <a:off x="8696936" y="224570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ED093FE-0F81-4AD2-8F0D-6256D763046F}"/>
              </a:ext>
            </a:extLst>
          </p:cNvPr>
          <p:cNvSpPr txBox="1"/>
          <p:nvPr/>
        </p:nvSpPr>
        <p:spPr>
          <a:xfrm>
            <a:off x="8696936" y="277279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3939EEE-8036-4AFA-9F13-C9798755705F}"/>
              </a:ext>
            </a:extLst>
          </p:cNvPr>
          <p:cNvSpPr txBox="1"/>
          <p:nvPr/>
        </p:nvSpPr>
        <p:spPr>
          <a:xfrm>
            <a:off x="7083060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7484003-A4C2-40C5-936D-422985344953}"/>
              </a:ext>
            </a:extLst>
          </p:cNvPr>
          <p:cNvSpPr txBox="1"/>
          <p:nvPr/>
        </p:nvSpPr>
        <p:spPr>
          <a:xfrm>
            <a:off x="7083060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702D6A8-FABD-4D9D-9DCF-2981B6E75EE3}"/>
              </a:ext>
            </a:extLst>
          </p:cNvPr>
          <p:cNvSpPr txBox="1"/>
          <p:nvPr/>
        </p:nvSpPr>
        <p:spPr>
          <a:xfrm>
            <a:off x="7083060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E468C606-8E94-4333-A5F8-71B6D431BDE6}"/>
              </a:ext>
            </a:extLst>
          </p:cNvPr>
          <p:cNvSpPr txBox="1"/>
          <p:nvPr/>
        </p:nvSpPr>
        <p:spPr>
          <a:xfrm>
            <a:off x="7083060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6119E528-5D01-46C8-8BF9-79A885D4FC65}"/>
              </a:ext>
            </a:extLst>
          </p:cNvPr>
          <p:cNvSpPr txBox="1"/>
          <p:nvPr/>
        </p:nvSpPr>
        <p:spPr>
          <a:xfrm>
            <a:off x="7629722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CC09977A-157B-4929-9B2D-B3FB55EACEC3}"/>
              </a:ext>
            </a:extLst>
          </p:cNvPr>
          <p:cNvSpPr txBox="1"/>
          <p:nvPr/>
        </p:nvSpPr>
        <p:spPr>
          <a:xfrm>
            <a:off x="7629722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1C72F2E1-E21F-4167-ACB9-2A7F30D7DFB1}"/>
              </a:ext>
            </a:extLst>
          </p:cNvPr>
          <p:cNvSpPr txBox="1"/>
          <p:nvPr/>
        </p:nvSpPr>
        <p:spPr>
          <a:xfrm>
            <a:off x="7629722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8B9B590-6499-479B-B314-2F8ABF2CE886}"/>
              </a:ext>
            </a:extLst>
          </p:cNvPr>
          <p:cNvSpPr txBox="1"/>
          <p:nvPr/>
        </p:nvSpPr>
        <p:spPr>
          <a:xfrm>
            <a:off x="7629722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291B8294-DDEB-4BD6-AA23-E136EB48CA33}"/>
              </a:ext>
            </a:extLst>
          </p:cNvPr>
          <p:cNvSpPr txBox="1"/>
          <p:nvPr/>
        </p:nvSpPr>
        <p:spPr>
          <a:xfrm>
            <a:off x="6528384" y="645364"/>
            <a:ext cx="476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D941BCBD-0EF3-46C6-B1BE-E35D5CCB9385}"/>
              </a:ext>
            </a:extLst>
          </p:cNvPr>
          <p:cNvSpPr txBox="1"/>
          <p:nvPr/>
        </p:nvSpPr>
        <p:spPr>
          <a:xfrm>
            <a:off x="6575416" y="119481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70540CD-08D4-43F2-A5B2-D4739B3A5DCD}"/>
              </a:ext>
            </a:extLst>
          </p:cNvPr>
          <p:cNvSpPr txBox="1"/>
          <p:nvPr/>
        </p:nvSpPr>
        <p:spPr>
          <a:xfrm>
            <a:off x="6575416" y="17459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68DE6AA2-CC92-474D-A52B-D0A1E22DC215}"/>
              </a:ext>
            </a:extLst>
          </p:cNvPr>
          <p:cNvSpPr txBox="1"/>
          <p:nvPr/>
        </p:nvSpPr>
        <p:spPr>
          <a:xfrm>
            <a:off x="6575416" y="224804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DB237530-E931-4F9F-B5D3-68A280C59FA8}"/>
              </a:ext>
            </a:extLst>
          </p:cNvPr>
          <p:cNvSpPr txBox="1"/>
          <p:nvPr/>
        </p:nvSpPr>
        <p:spPr>
          <a:xfrm>
            <a:off x="6575416" y="277513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DF5B1101-F35F-48FD-BC87-BB0C9C76ADF3}"/>
              </a:ext>
            </a:extLst>
          </p:cNvPr>
          <p:cNvSpPr txBox="1"/>
          <p:nvPr/>
        </p:nvSpPr>
        <p:spPr>
          <a:xfrm>
            <a:off x="6575416" y="329871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44D6079A-2BA9-4DDE-BDED-BDA866FEA7DC}"/>
              </a:ext>
            </a:extLst>
          </p:cNvPr>
          <p:cNvSpPr txBox="1"/>
          <p:nvPr/>
        </p:nvSpPr>
        <p:spPr>
          <a:xfrm>
            <a:off x="6575416" y="384989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0B0B154-99CA-4D4B-A16B-F2F35F8D5BBA}"/>
              </a:ext>
            </a:extLst>
          </p:cNvPr>
          <p:cNvSpPr txBox="1"/>
          <p:nvPr/>
        </p:nvSpPr>
        <p:spPr>
          <a:xfrm>
            <a:off x="6575416" y="435194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B252FE8-8463-4728-9F61-D528FD0AB821}"/>
              </a:ext>
            </a:extLst>
          </p:cNvPr>
          <p:cNvSpPr txBox="1"/>
          <p:nvPr/>
        </p:nvSpPr>
        <p:spPr>
          <a:xfrm>
            <a:off x="6575416" y="486686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4C9E3DD1-8AA8-45BE-8CD1-96D977163830}"/>
              </a:ext>
            </a:extLst>
          </p:cNvPr>
          <p:cNvSpPr txBox="1"/>
          <p:nvPr/>
        </p:nvSpPr>
        <p:spPr>
          <a:xfrm>
            <a:off x="8161922" y="33248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18E16CB-017A-45E5-897D-6A89C433DB09}"/>
              </a:ext>
            </a:extLst>
          </p:cNvPr>
          <p:cNvSpPr txBox="1"/>
          <p:nvPr/>
        </p:nvSpPr>
        <p:spPr>
          <a:xfrm>
            <a:off x="8161922" y="385194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B335C1AD-34D0-4AE6-9369-5E899CC7EB82}"/>
              </a:ext>
            </a:extLst>
          </p:cNvPr>
          <p:cNvSpPr txBox="1"/>
          <p:nvPr/>
        </p:nvSpPr>
        <p:spPr>
          <a:xfrm>
            <a:off x="8695529" y="33210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A95CEC84-EFF9-41D4-B4F0-E2F3B326AE7E}"/>
              </a:ext>
            </a:extLst>
          </p:cNvPr>
          <p:cNvSpPr txBox="1"/>
          <p:nvPr/>
        </p:nvSpPr>
        <p:spPr>
          <a:xfrm>
            <a:off x="8695529" y="384818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F060ABAA-2857-487F-87D8-7135C1D5CE3E}"/>
              </a:ext>
            </a:extLst>
          </p:cNvPr>
          <p:cNvSpPr txBox="1"/>
          <p:nvPr/>
        </p:nvSpPr>
        <p:spPr>
          <a:xfrm>
            <a:off x="8161922" y="436480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763CEE9C-8C95-4AE8-8DD3-AC2FF01E9BC6}"/>
              </a:ext>
            </a:extLst>
          </p:cNvPr>
          <p:cNvSpPr txBox="1"/>
          <p:nvPr/>
        </p:nvSpPr>
        <p:spPr>
          <a:xfrm>
            <a:off x="8695529" y="43610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0BCF1E4C-A217-497A-A9F6-C70758AE3080}"/>
              </a:ext>
            </a:extLst>
          </p:cNvPr>
          <p:cNvSpPr txBox="1"/>
          <p:nvPr/>
        </p:nvSpPr>
        <p:spPr>
          <a:xfrm>
            <a:off x="8170879" y="485562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AEF9E7CC-C23E-4569-AD60-B80EA34B293A}"/>
              </a:ext>
            </a:extLst>
          </p:cNvPr>
          <p:cNvSpPr txBox="1"/>
          <p:nvPr/>
        </p:nvSpPr>
        <p:spPr>
          <a:xfrm>
            <a:off x="8704486" y="485187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8BD8F5D8-9F7F-4019-8452-A2BEBBC7DD84}"/>
              </a:ext>
            </a:extLst>
          </p:cNvPr>
          <p:cNvCxnSpPr/>
          <p:nvPr/>
        </p:nvCxnSpPr>
        <p:spPr>
          <a:xfrm>
            <a:off x="1770278" y="919534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228061D5-E308-4EC7-A1E5-4B3EA4B8C8DA}"/>
              </a:ext>
            </a:extLst>
          </p:cNvPr>
          <p:cNvCxnSpPr/>
          <p:nvPr/>
        </p:nvCxnSpPr>
        <p:spPr>
          <a:xfrm>
            <a:off x="1352092" y="918160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1624E9A0-C786-4FC8-B59B-B1747FDBEC02}"/>
              </a:ext>
            </a:extLst>
          </p:cNvPr>
          <p:cNvCxnSpPr>
            <a:cxnSpLocks/>
          </p:cNvCxnSpPr>
          <p:nvPr/>
        </p:nvCxnSpPr>
        <p:spPr>
          <a:xfrm>
            <a:off x="2521304" y="914245"/>
            <a:ext cx="485243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BF147138-FF8A-4A0A-836C-EE1E6B712DB8}"/>
              </a:ext>
            </a:extLst>
          </p:cNvPr>
          <p:cNvCxnSpPr>
            <a:cxnSpLocks/>
          </p:cNvCxnSpPr>
          <p:nvPr/>
        </p:nvCxnSpPr>
        <p:spPr>
          <a:xfrm>
            <a:off x="3258920" y="914245"/>
            <a:ext cx="485243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9" name="Straight Connector 58">
            <a:extLst>
              <a:ext uri="{FF2B5EF4-FFF2-40B4-BE49-F238E27FC236}">
                <a16:creationId xmlns:a16="http://schemas.microsoft.com/office/drawing/2014/main" id="{056BA1A8-413E-44C9-A2C6-110FAFDFCB32}"/>
              </a:ext>
            </a:extLst>
          </p:cNvPr>
          <p:cNvCxnSpPr/>
          <p:nvPr/>
        </p:nvCxnSpPr>
        <p:spPr>
          <a:xfrm>
            <a:off x="1770278" y="1657150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BD24777-5190-4B98-8BF7-3683FB8DC806}"/>
              </a:ext>
            </a:extLst>
          </p:cNvPr>
          <p:cNvCxnSpPr/>
          <p:nvPr/>
        </p:nvCxnSpPr>
        <p:spPr>
          <a:xfrm>
            <a:off x="2513989" y="1657150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Connector 60">
            <a:extLst>
              <a:ext uri="{FF2B5EF4-FFF2-40B4-BE49-F238E27FC236}">
                <a16:creationId xmlns:a16="http://schemas.microsoft.com/office/drawing/2014/main" id="{3C8A2283-7249-43B6-90BC-561AA84C342D}"/>
              </a:ext>
            </a:extLst>
          </p:cNvPr>
          <p:cNvCxnSpPr/>
          <p:nvPr/>
        </p:nvCxnSpPr>
        <p:spPr>
          <a:xfrm>
            <a:off x="3273550" y="1659845"/>
            <a:ext cx="234087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Oval 61">
            <a:extLst>
              <a:ext uri="{FF2B5EF4-FFF2-40B4-BE49-F238E27FC236}">
                <a16:creationId xmlns:a16="http://schemas.microsoft.com/office/drawing/2014/main" id="{94ABD76F-64DD-48AC-B353-093C3E3695EA}"/>
              </a:ext>
            </a:extLst>
          </p:cNvPr>
          <p:cNvSpPr/>
          <p:nvPr/>
        </p:nvSpPr>
        <p:spPr>
          <a:xfrm>
            <a:off x="1207522" y="778000"/>
            <a:ext cx="943164" cy="607563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3" name="Oval 62">
            <a:extLst>
              <a:ext uri="{FF2B5EF4-FFF2-40B4-BE49-F238E27FC236}">
                <a16:creationId xmlns:a16="http://schemas.microsoft.com/office/drawing/2014/main" id="{CA89DA94-A857-4D9B-A036-5E17ED2D7DB9}"/>
              </a:ext>
            </a:extLst>
          </p:cNvPr>
          <p:cNvSpPr/>
          <p:nvPr/>
        </p:nvSpPr>
        <p:spPr>
          <a:xfrm>
            <a:off x="6356908" y="1684171"/>
            <a:ext cx="2955341" cy="607563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4" name="Oval 63">
            <a:extLst>
              <a:ext uri="{FF2B5EF4-FFF2-40B4-BE49-F238E27FC236}">
                <a16:creationId xmlns:a16="http://schemas.microsoft.com/office/drawing/2014/main" id="{314F33D0-01BA-448A-A14D-0FDA9BAEB557}"/>
              </a:ext>
            </a:extLst>
          </p:cNvPr>
          <p:cNvSpPr/>
          <p:nvPr/>
        </p:nvSpPr>
        <p:spPr>
          <a:xfrm>
            <a:off x="2164746" y="1529837"/>
            <a:ext cx="943164" cy="607563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5" name="Oval 64">
            <a:extLst>
              <a:ext uri="{FF2B5EF4-FFF2-40B4-BE49-F238E27FC236}">
                <a16:creationId xmlns:a16="http://schemas.microsoft.com/office/drawing/2014/main" id="{80A4B71D-24CF-43D6-BB89-FFB3F8F27EBF}"/>
              </a:ext>
            </a:extLst>
          </p:cNvPr>
          <p:cNvSpPr/>
          <p:nvPr/>
        </p:nvSpPr>
        <p:spPr>
          <a:xfrm>
            <a:off x="6329342" y="3774177"/>
            <a:ext cx="2955341" cy="607563"/>
          </a:xfrm>
          <a:prstGeom prst="ellipse">
            <a:avLst/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6" name="Oval 65">
            <a:extLst>
              <a:ext uri="{FF2B5EF4-FFF2-40B4-BE49-F238E27FC236}">
                <a16:creationId xmlns:a16="http://schemas.microsoft.com/office/drawing/2014/main" id="{38EF8C79-8418-4421-B663-8BA32405488B}"/>
              </a:ext>
            </a:extLst>
          </p:cNvPr>
          <p:cNvSpPr/>
          <p:nvPr/>
        </p:nvSpPr>
        <p:spPr>
          <a:xfrm>
            <a:off x="4109258" y="777999"/>
            <a:ext cx="943164" cy="607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Oval 66">
            <a:extLst>
              <a:ext uri="{FF2B5EF4-FFF2-40B4-BE49-F238E27FC236}">
                <a16:creationId xmlns:a16="http://schemas.microsoft.com/office/drawing/2014/main" id="{412BB0CC-FF68-4301-94D5-8B5E80756A9B}"/>
              </a:ext>
            </a:extLst>
          </p:cNvPr>
          <p:cNvSpPr/>
          <p:nvPr/>
        </p:nvSpPr>
        <p:spPr>
          <a:xfrm>
            <a:off x="4110340" y="1530797"/>
            <a:ext cx="943164" cy="607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8" name="Oval 67">
            <a:extLst>
              <a:ext uri="{FF2B5EF4-FFF2-40B4-BE49-F238E27FC236}">
                <a16:creationId xmlns:a16="http://schemas.microsoft.com/office/drawing/2014/main" id="{BCE631FC-C27C-4F6D-B8EF-B67885439A68}"/>
              </a:ext>
            </a:extLst>
          </p:cNvPr>
          <p:cNvSpPr/>
          <p:nvPr/>
        </p:nvSpPr>
        <p:spPr>
          <a:xfrm>
            <a:off x="6342969" y="4806738"/>
            <a:ext cx="2955341" cy="607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69" name="Picture 68">
            <a:extLst>
              <a:ext uri="{FF2B5EF4-FFF2-40B4-BE49-F238E27FC236}">
                <a16:creationId xmlns:a16="http://schemas.microsoft.com/office/drawing/2014/main" id="{2229A7CD-FC82-475F-A535-958520E5F8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53215" y="2496344"/>
            <a:ext cx="3924300" cy="2952750"/>
          </a:xfrm>
          <a:prstGeom prst="rect">
            <a:avLst/>
          </a:prstGeom>
        </p:spPr>
      </p:pic>
      <p:sp>
        <p:nvSpPr>
          <p:cNvPr id="70" name="Content Placeholder 2">
            <a:extLst>
              <a:ext uri="{FF2B5EF4-FFF2-40B4-BE49-F238E27FC236}">
                <a16:creationId xmlns:a16="http://schemas.microsoft.com/office/drawing/2014/main" id="{1F11A7A5-D429-4FD8-919F-395A69445F77}"/>
              </a:ext>
            </a:extLst>
          </p:cNvPr>
          <p:cNvSpPr txBox="1">
            <a:spLocks/>
          </p:cNvSpPr>
          <p:nvPr/>
        </p:nvSpPr>
        <p:spPr>
          <a:xfrm>
            <a:off x="4428992" y="3504552"/>
            <a:ext cx="406740" cy="465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171450" indent="-171450" algn="l" defTabSz="685800" rtl="0" eaLnBrk="1" latinLnBrk="0" hangingPunct="1"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5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en-US" sz="2400" dirty="0"/>
              <a:t>S</a:t>
            </a:r>
          </a:p>
        </p:txBody>
      </p:sp>
      <p:sp>
        <p:nvSpPr>
          <p:cNvPr id="71" name="Oval 70">
            <a:extLst>
              <a:ext uri="{FF2B5EF4-FFF2-40B4-BE49-F238E27FC236}">
                <a16:creationId xmlns:a16="http://schemas.microsoft.com/office/drawing/2014/main" id="{46205220-4635-4A3B-BFEB-DF1D2519F8CA}"/>
              </a:ext>
            </a:extLst>
          </p:cNvPr>
          <p:cNvSpPr/>
          <p:nvPr/>
        </p:nvSpPr>
        <p:spPr>
          <a:xfrm>
            <a:off x="2513020" y="2601162"/>
            <a:ext cx="943164" cy="607563"/>
          </a:xfrm>
          <a:prstGeom prst="ellipse">
            <a:avLst/>
          </a:prstGeom>
          <a:noFill/>
          <a:ln w="2857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3" name="Oval 72">
            <a:extLst>
              <a:ext uri="{FF2B5EF4-FFF2-40B4-BE49-F238E27FC236}">
                <a16:creationId xmlns:a16="http://schemas.microsoft.com/office/drawing/2014/main" id="{3D0EB7EA-E87A-468D-A798-9E24E3D1B3D0}"/>
              </a:ext>
            </a:extLst>
          </p:cNvPr>
          <p:cNvSpPr/>
          <p:nvPr/>
        </p:nvSpPr>
        <p:spPr>
          <a:xfrm>
            <a:off x="2513020" y="4613553"/>
            <a:ext cx="943164" cy="607563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638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2" grpId="0" animBg="1"/>
      <p:bldP spid="63" grpId="0" animBg="1"/>
      <p:bldP spid="64" grpId="0" animBg="1"/>
      <p:bldP spid="65" grpId="0" animBg="1"/>
      <p:bldP spid="66" grpId="0" animBg="1"/>
      <p:bldP spid="67" grpId="0" animBg="1"/>
      <p:bldP spid="68" grpId="0" animBg="1"/>
      <p:bldP spid="70" grpId="0"/>
      <p:bldP spid="71" grpId="0" animBg="1"/>
      <p:bldP spid="7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54C84C-EE7A-42AB-9371-8CBAE6833C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Sweeping it under the rug…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B0E532-2356-4CA8-97E0-AB2B1654D3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 programming, we use </a:t>
            </a:r>
            <a:r>
              <a:rPr lang="en-US" b="1" dirty="0"/>
              <a:t>functions</a:t>
            </a:r>
            <a:r>
              <a:rPr lang="en-US" dirty="0"/>
              <a:t> to be able to reuse code.</a:t>
            </a:r>
          </a:p>
          <a:p>
            <a:r>
              <a:rPr lang="en-US" dirty="0"/>
              <a:t>In hardware, we can group these 5 gates into a </a:t>
            </a:r>
            <a:r>
              <a:rPr lang="en-US" b="1" dirty="0"/>
              <a:t>component</a:t>
            </a:r>
            <a:r>
              <a:rPr lang="en-US" dirty="0"/>
              <a:t>.</a:t>
            </a:r>
            <a:endParaRPr lang="en-US" b="1" dirty="0"/>
          </a:p>
          <a:p>
            <a:r>
              <a:rPr lang="en-US" dirty="0"/>
              <a:t>Here's the symbol for a </a:t>
            </a:r>
            <a:r>
              <a:rPr lang="en-US" b="1" dirty="0"/>
              <a:t>one-bit full adder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079AA82-A47C-42BD-8438-B415DEDC78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11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125B7BF6-68A7-4F62-B6C3-2E6C32BA9FEC}"/>
              </a:ext>
            </a:extLst>
          </p:cNvPr>
          <p:cNvGrpSpPr/>
          <p:nvPr/>
        </p:nvGrpSpPr>
        <p:grpSpPr>
          <a:xfrm>
            <a:off x="1747490" y="2163195"/>
            <a:ext cx="3905940" cy="2475226"/>
            <a:chOff x="957550" y="2291509"/>
            <a:chExt cx="3905940" cy="2475226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C8DCF9BE-8FB6-4D27-945B-4DF6A0AF8B09}"/>
                </a:ext>
              </a:extLst>
            </p:cNvPr>
            <p:cNvSpPr/>
            <p:nvPr/>
          </p:nvSpPr>
          <p:spPr>
            <a:xfrm>
              <a:off x="2019300" y="3009900"/>
              <a:ext cx="1143000" cy="1143000"/>
            </a:xfrm>
            <a:prstGeom prst="rect">
              <a:avLst/>
            </a:prstGeom>
            <a:solidFill>
              <a:schemeClr val="accent5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6000" b="1" dirty="0">
                  <a:solidFill>
                    <a:schemeClr val="tx1"/>
                  </a:solidFill>
                </a:rPr>
                <a:t>+</a:t>
              </a:r>
              <a:endParaRPr lang="en-US" b="1" dirty="0">
                <a:solidFill>
                  <a:schemeClr val="tx1"/>
                </a:solidFill>
              </a:endParaRPr>
            </a:p>
          </p:txBody>
        </p:sp>
        <p:cxnSp>
          <p:nvCxnSpPr>
            <p:cNvPr id="7" name="Straight Arrow Connector 6">
              <a:extLst>
                <a:ext uri="{FF2B5EF4-FFF2-40B4-BE49-F238E27FC236}">
                  <a16:creationId xmlns:a16="http://schemas.microsoft.com/office/drawing/2014/main" id="{1C8BDF33-B835-4F0F-B42F-9AED4D2372F0}"/>
                </a:ext>
              </a:extLst>
            </p:cNvPr>
            <p:cNvCxnSpPr/>
            <p:nvPr/>
          </p:nvCxnSpPr>
          <p:spPr>
            <a:xfrm>
              <a:off x="1447800" y="3276070"/>
              <a:ext cx="5715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406EBB5-6D91-47E2-A75A-D81C3197FC1B}"/>
                </a:ext>
              </a:extLst>
            </p:cNvPr>
            <p:cNvCxnSpPr/>
            <p:nvPr/>
          </p:nvCxnSpPr>
          <p:spPr>
            <a:xfrm>
              <a:off x="1447800" y="3885670"/>
              <a:ext cx="5715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04010487-4737-4E12-B68F-2851E883FF50}"/>
                </a:ext>
              </a:extLst>
            </p:cNvPr>
            <p:cNvCxnSpPr/>
            <p:nvPr/>
          </p:nvCxnSpPr>
          <p:spPr>
            <a:xfrm>
              <a:off x="3162300" y="3581400"/>
              <a:ext cx="571500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F6D06109-1D2B-493C-AB6C-113F6C0B7D4A}"/>
                </a:ext>
              </a:extLst>
            </p:cNvPr>
            <p:cNvCxnSpPr/>
            <p:nvPr/>
          </p:nvCxnSpPr>
          <p:spPr>
            <a:xfrm flipV="1">
              <a:off x="2590800" y="4152900"/>
              <a:ext cx="0" cy="53340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CEF9352E-8235-4836-8E17-C340566D8384}"/>
                </a:ext>
              </a:extLst>
            </p:cNvPr>
            <p:cNvCxnSpPr/>
            <p:nvPr/>
          </p:nvCxnSpPr>
          <p:spPr>
            <a:xfrm flipV="1">
              <a:off x="2590800" y="2476500"/>
              <a:ext cx="0" cy="53340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CDAC0A95-A13C-404A-8153-D3306B15BD9C}"/>
                </a:ext>
              </a:extLst>
            </p:cNvPr>
            <p:cNvSpPr txBox="1"/>
            <p:nvPr/>
          </p:nvSpPr>
          <p:spPr>
            <a:xfrm>
              <a:off x="960305" y="3597185"/>
              <a:ext cx="609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B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7746A47E-16AA-4C17-A9C4-0639DD05E63A}"/>
                </a:ext>
              </a:extLst>
            </p:cNvPr>
            <p:cNvSpPr txBox="1"/>
            <p:nvPr/>
          </p:nvSpPr>
          <p:spPr>
            <a:xfrm>
              <a:off x="957550" y="2983682"/>
              <a:ext cx="609600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A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DB1173A5-D655-47A6-9C32-9B61AF169BF3}"/>
                </a:ext>
              </a:extLst>
            </p:cNvPr>
            <p:cNvSpPr txBox="1"/>
            <p:nvPr/>
          </p:nvSpPr>
          <p:spPr>
            <a:xfrm>
              <a:off x="2599064" y="4181960"/>
              <a:ext cx="10126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C</a:t>
              </a:r>
              <a:r>
                <a:rPr lang="en-US" sz="3200" b="1" baseline="-25000" dirty="0"/>
                <a:t>i</a:t>
              </a:r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5C5BDEEC-C899-4D25-A243-534ADC350449}"/>
                </a:ext>
              </a:extLst>
            </p:cNvPr>
            <p:cNvSpPr txBox="1"/>
            <p:nvPr/>
          </p:nvSpPr>
          <p:spPr>
            <a:xfrm>
              <a:off x="2655984" y="2291509"/>
              <a:ext cx="1012631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C</a:t>
              </a:r>
              <a:r>
                <a:rPr lang="en-US" sz="3200" b="1" baseline="-25000" dirty="0"/>
                <a:t>o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FDD4A492-7BC5-47BD-B38A-210C89D24FA1}"/>
                </a:ext>
              </a:extLst>
            </p:cNvPr>
            <p:cNvSpPr txBox="1"/>
            <p:nvPr/>
          </p:nvSpPr>
          <p:spPr>
            <a:xfrm>
              <a:off x="3736554" y="3301954"/>
              <a:ext cx="1126936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3200" b="1" dirty="0"/>
                <a:t>S</a:t>
              </a:r>
            </a:p>
          </p:txBody>
        </p:sp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6A1F3CFC-7E2B-4607-AD8F-7417DB740DB0}"/>
              </a:ext>
            </a:extLst>
          </p:cNvPr>
          <p:cNvSpPr txBox="1"/>
          <p:nvPr/>
        </p:nvSpPr>
        <p:spPr>
          <a:xfrm>
            <a:off x="776630" y="4062096"/>
            <a:ext cx="231836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the </a:t>
            </a:r>
            <a:r>
              <a:rPr lang="en-US" sz="2200" b="1" dirty="0"/>
              <a:t>inputs</a:t>
            </a:r>
            <a:r>
              <a:rPr lang="en-US" sz="2200" dirty="0"/>
              <a:t> are like </a:t>
            </a:r>
            <a:r>
              <a:rPr lang="en-US" sz="2200" b="1" dirty="0"/>
              <a:t>parameters</a:t>
            </a:r>
            <a:endParaRPr lang="en-US" sz="2200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6F2D0D66-0405-4D48-8D84-74E3C8662DD7}"/>
              </a:ext>
            </a:extLst>
          </p:cNvPr>
          <p:cNvSpPr txBox="1"/>
          <p:nvPr/>
        </p:nvSpPr>
        <p:spPr>
          <a:xfrm>
            <a:off x="4034356" y="2410504"/>
            <a:ext cx="299067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the </a:t>
            </a:r>
            <a:r>
              <a:rPr lang="en-US" sz="2200" b="1" dirty="0"/>
              <a:t>outputs</a:t>
            </a:r>
            <a:r>
              <a:rPr lang="en-US" sz="2200" dirty="0"/>
              <a:t> are like </a:t>
            </a:r>
            <a:r>
              <a:rPr lang="en-US" sz="2200" b="1" dirty="0"/>
              <a:t>return values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F3C16C0-FC86-48F3-926B-4A3F6B27D365}"/>
              </a:ext>
            </a:extLst>
          </p:cNvPr>
          <p:cNvSpPr txBox="1"/>
          <p:nvPr/>
        </p:nvSpPr>
        <p:spPr>
          <a:xfrm>
            <a:off x="4059756" y="3906565"/>
            <a:ext cx="399820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200" dirty="0"/>
              <a:t>now we don't have to care </a:t>
            </a:r>
            <a:r>
              <a:rPr lang="en-US" sz="2200" i="1" dirty="0"/>
              <a:t>how</a:t>
            </a:r>
            <a:r>
              <a:rPr lang="en-US" sz="2200" dirty="0"/>
              <a:t> it adds, just that it </a:t>
            </a:r>
            <a:r>
              <a:rPr lang="en-US" sz="2200" i="1" dirty="0"/>
              <a:t>does</a:t>
            </a:r>
          </a:p>
        </p:txBody>
      </p:sp>
    </p:spTree>
    <p:extLst>
      <p:ext uri="{BB962C8B-B14F-4D97-AF65-F5344CB8AC3E}">
        <p14:creationId xmlns:p14="http://schemas.microsoft.com/office/powerpoint/2010/main" val="21771976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/>
      <p:bldP spid="1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6616" y="0"/>
            <a:ext cx="8182719" cy="5715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5715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80BE463-A884-4497-AD4E-10A9570619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63557" y="942666"/>
            <a:ext cx="5048081" cy="3657599"/>
          </a:xfrm>
        </p:spPr>
        <p:txBody>
          <a:bodyPr vert="horz" lIns="91440" tIns="45720" rIns="91440" bIns="45720" rtlCol="0" anchor="b">
            <a:normAutofit fontScale="90000"/>
          </a:bodyPr>
          <a:lstStyle/>
          <a:p>
            <a:pPr algn="ctr" defTabSz="914400"/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PowerPoint </a:t>
            </a:r>
            <a:r>
              <a:rPr lang="en-US" sz="8000" b="1" kern="1200" dirty="0">
                <a:solidFill>
                  <a:srgbClr val="FFFFFF"/>
                </a:solidFill>
                <a:cs typeface="Aharoni" panose="020B0604020202020204" pitchFamily="2" charset="-79"/>
              </a:rPr>
              <a:t>REALLY</a:t>
            </a:r>
            <a:r>
              <a:rPr lang="en-US" sz="6000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 wants me to do this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428709-EA87-4477-811F-5BFF451C0C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19447" y="5186418"/>
            <a:ext cx="428046" cy="261722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>
              <a:spcAft>
                <a:spcPts val="600"/>
              </a:spcAft>
            </a:pPr>
            <a:fld id="{8228C0A2-10A0-40F7-BAE1-3BE620EEA294}" type="slidenum">
              <a:rPr lang="en-US" sz="800">
                <a:solidFill>
                  <a:srgbClr val="898989"/>
                </a:solidFill>
              </a:rPr>
              <a:pPr defTabSz="914400">
                <a:spcAft>
                  <a:spcPts val="600"/>
                </a:spcAft>
              </a:pPr>
              <a:t>12</a:t>
            </a:fld>
            <a:endParaRPr lang="en-US" sz="800">
              <a:solidFill>
                <a:srgbClr val="898989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796DA55-06BA-478C-8D0D-C9ADA1D3673F}"/>
              </a:ext>
            </a:extLst>
          </p:cNvPr>
          <p:cNvSpPr txBox="1"/>
          <p:nvPr/>
        </p:nvSpPr>
        <p:spPr>
          <a:xfrm>
            <a:off x="7663375" y="3859632"/>
            <a:ext cx="1340189" cy="95667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So, let’s make it happy so I can get on with my life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48C39D7-AB6D-4629-B6C1-B3DC32FD816D}"/>
              </a:ext>
            </a:extLst>
          </p:cNvPr>
          <p:cNvSpPr txBox="1"/>
          <p:nvPr/>
        </p:nvSpPr>
        <p:spPr>
          <a:xfrm>
            <a:off x="195239" y="202079"/>
            <a:ext cx="1738263" cy="7405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It’s always like “</a:t>
            </a:r>
            <a:r>
              <a:rPr lang="en-US" b="1" dirty="0"/>
              <a:t>HEY LOOK AT THESE DESIGNS</a:t>
            </a:r>
            <a:r>
              <a:rPr lang="en-US" dirty="0"/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8077340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62FCB4C-BF31-4E99-A1DD-D2EB4C630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Adding Longer Numbers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D88CABB6-FE95-437B-9150-13E5F04EC7E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1-bit adders are cool and all, but, like, not very useful.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6DEE2F0-B652-4401-AF25-6A8CA20CC6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60399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EA9CB-BC82-4A32-B262-CE5CA83F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Longer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7FCF-788E-4B19-80D9-65A104193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445" y="4440326"/>
            <a:ext cx="8156905" cy="115514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resulting bit for each digit is dependent</a:t>
            </a:r>
            <a:br>
              <a:rPr lang="en-US" dirty="0"/>
            </a:br>
            <a:r>
              <a:rPr lang="en-US" dirty="0"/>
              <a:t>on the two input bits and the carry.</a:t>
            </a:r>
          </a:p>
          <a:p>
            <a:r>
              <a:rPr lang="en-US" dirty="0"/>
              <a:t>There are two outputs, however, a sum and</a:t>
            </a:r>
            <a:br>
              <a:rPr lang="en-US" dirty="0"/>
            </a:br>
            <a:r>
              <a:rPr lang="en-US" dirty="0"/>
              <a:t>a carry out.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A83A3-4464-47D8-A5FF-0E0B0F910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6343F-1A30-416F-9028-EDCCB9C92C22}"/>
              </a:ext>
            </a:extLst>
          </p:cNvPr>
          <p:cNvSpPr txBox="1"/>
          <p:nvPr/>
        </p:nvSpPr>
        <p:spPr>
          <a:xfrm>
            <a:off x="1484321" y="1889354"/>
            <a:ext cx="716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 1 0 1 1 0 0 1 0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+0 0 1 0 1 1 1 1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6B2A190-BE96-4828-9BD4-253E7F8C21A7}"/>
              </a:ext>
            </a:extLst>
          </p:cNvPr>
          <p:cNvSpPr/>
          <p:nvPr/>
        </p:nvSpPr>
        <p:spPr>
          <a:xfrm>
            <a:off x="7224721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1392D413-6562-40E9-9889-98901A5D7F5D}"/>
              </a:ext>
            </a:extLst>
          </p:cNvPr>
          <p:cNvSpPr/>
          <p:nvPr/>
        </p:nvSpPr>
        <p:spPr>
          <a:xfrm>
            <a:off x="6382288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194CAA27-75EC-4B4D-97D4-E25101BF7F7E}"/>
              </a:ext>
            </a:extLst>
          </p:cNvPr>
          <p:cNvSpPr/>
          <p:nvPr/>
        </p:nvSpPr>
        <p:spPr>
          <a:xfrm>
            <a:off x="5539855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F09DE361-3CA5-4B67-8B4C-5422E2543473}"/>
              </a:ext>
            </a:extLst>
          </p:cNvPr>
          <p:cNvSpPr/>
          <p:nvPr/>
        </p:nvSpPr>
        <p:spPr>
          <a:xfrm>
            <a:off x="4697422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10EEDAF2-06DA-454F-BBEE-5436B15E6CE3}"/>
              </a:ext>
            </a:extLst>
          </p:cNvPr>
          <p:cNvSpPr/>
          <p:nvPr/>
        </p:nvSpPr>
        <p:spPr>
          <a:xfrm>
            <a:off x="3854989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76F97946-F14B-433F-BCB4-FFDED153F310}"/>
              </a:ext>
            </a:extLst>
          </p:cNvPr>
          <p:cNvSpPr/>
          <p:nvPr/>
        </p:nvSpPr>
        <p:spPr>
          <a:xfrm>
            <a:off x="3012556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C4632302-D7AC-4E35-B82C-D282195848DE}"/>
              </a:ext>
            </a:extLst>
          </p:cNvPr>
          <p:cNvSpPr/>
          <p:nvPr/>
        </p:nvSpPr>
        <p:spPr>
          <a:xfrm>
            <a:off x="2170123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465CE23F-6EB0-44E8-ACEF-FCA9010BDA70}"/>
              </a:ext>
            </a:extLst>
          </p:cNvPr>
          <p:cNvSpPr/>
          <p:nvPr/>
        </p:nvSpPr>
        <p:spPr>
          <a:xfrm>
            <a:off x="1327690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rect Access Storage 15">
            <a:extLst>
              <a:ext uri="{FF2B5EF4-FFF2-40B4-BE49-F238E27FC236}">
                <a16:creationId xmlns:a16="http://schemas.microsoft.com/office/drawing/2014/main" id="{36ECFB63-9CBD-4258-A9A7-310F23CE4F82}"/>
              </a:ext>
            </a:extLst>
          </p:cNvPr>
          <p:cNvSpPr/>
          <p:nvPr/>
        </p:nvSpPr>
        <p:spPr>
          <a:xfrm rot="16200000">
            <a:off x="494184" y="2080628"/>
            <a:ext cx="1112601" cy="1107208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b="1" dirty="0"/>
              <a:t>Bit Bucket..?</a:t>
            </a:r>
          </a:p>
        </p:txBody>
      </p:sp>
    </p:spTree>
    <p:extLst>
      <p:ext uri="{BB962C8B-B14F-4D97-AF65-F5344CB8AC3E}">
        <p14:creationId xmlns:p14="http://schemas.microsoft.com/office/powerpoint/2010/main" val="24851650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D668D-D133-4F77-927A-75645D18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Ripple Carry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3C9AB-EACB-4081-9F41-097562BE7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572" y="895350"/>
            <a:ext cx="5705850" cy="4252119"/>
          </a:xfrm>
        </p:spPr>
        <p:txBody>
          <a:bodyPr/>
          <a:lstStyle/>
          <a:p>
            <a:r>
              <a:rPr lang="en-US" dirty="0"/>
              <a:t>If we want to add two </a:t>
            </a:r>
            <a:r>
              <a:rPr lang="en-US" b="1" dirty="0"/>
              <a:t>three-bit numbers,</a:t>
            </a:r>
            <a:r>
              <a:rPr lang="en-US" dirty="0"/>
              <a:t> we'll need three </a:t>
            </a:r>
            <a:r>
              <a:rPr lang="en-US" b="1" dirty="0"/>
              <a:t>one-bit </a:t>
            </a:r>
            <a:r>
              <a:rPr lang="en-US" dirty="0"/>
              <a:t>adders.</a:t>
            </a:r>
          </a:p>
          <a:p>
            <a:r>
              <a:rPr lang="en-US" dirty="0"/>
              <a:t>We chain the carries from each place to the </a:t>
            </a:r>
            <a:r>
              <a:rPr lang="en-US" b="1" dirty="0"/>
              <a:t>next higher place, </a:t>
            </a:r>
            <a:r>
              <a:rPr lang="en-US" dirty="0"/>
              <a:t>like we do on paper.</a:t>
            </a:r>
          </a:p>
          <a:p>
            <a:r>
              <a:rPr lang="en-US" dirty="0"/>
              <a:t>We have to split the numbers up like so: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DB8FC-D4EF-49CD-8875-A30605176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15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72A1550-3AA7-49C9-928D-D75BB2B7A3AF}"/>
              </a:ext>
            </a:extLst>
          </p:cNvPr>
          <p:cNvGrpSpPr/>
          <p:nvPr/>
        </p:nvGrpSpPr>
        <p:grpSpPr>
          <a:xfrm>
            <a:off x="5952728" y="3518553"/>
            <a:ext cx="3191272" cy="1340847"/>
            <a:chOff x="5664156" y="3414426"/>
            <a:chExt cx="3191272" cy="134084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F0C82F3-47C6-49C8-B71B-232F65C8642D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373FEBB-86AB-4C38-9C00-13EF1999A791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5FAFF10-AAEE-407C-AD84-E137D3C59D82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F3200C9-A976-47EB-9AAB-8E40D2AACA92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7DA4D4-5C93-4E55-8F7C-73A3A0A7C527}"/>
                </a:ext>
              </a:extLst>
            </p:cNvPr>
            <p:cNvCxnSpPr/>
            <p:nvPr/>
          </p:nvCxnSpPr>
          <p:spPr>
            <a:xfrm flipV="1">
              <a:off x="7072492" y="3414426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142C19-1ED4-40E4-A386-EDB9C25DD1A8}"/>
                </a:ext>
              </a:extLst>
            </p:cNvPr>
            <p:cNvSpPr txBox="1"/>
            <p:nvPr/>
          </p:nvSpPr>
          <p:spPr>
            <a:xfrm>
              <a:off x="5664156" y="4293608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382FB7-3E23-46DE-B5F8-E295372ABCBF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999DAFB-83BF-4409-9407-48B939C63A49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61F4A30-E383-488F-99AE-7610080D3EE1}"/>
              </a:ext>
            </a:extLst>
          </p:cNvPr>
          <p:cNvGrpSpPr/>
          <p:nvPr/>
        </p:nvGrpSpPr>
        <p:grpSpPr>
          <a:xfrm>
            <a:off x="5952728" y="2187076"/>
            <a:ext cx="3191272" cy="1340847"/>
            <a:chOff x="5664156" y="3414426"/>
            <a:chExt cx="3191272" cy="134084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129E895-D98D-4974-BDB1-4E87253E81EE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D372231-0ED1-497A-99DC-84F3D3FF543D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69CA6D5-5303-49A1-A3C8-80EA1AD9D13C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385A47C-0400-436E-8AE1-26D2BA591A92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B32C6DA-3553-47E7-A35A-D88621171849}"/>
                </a:ext>
              </a:extLst>
            </p:cNvPr>
            <p:cNvCxnSpPr/>
            <p:nvPr/>
          </p:nvCxnSpPr>
          <p:spPr>
            <a:xfrm flipV="1">
              <a:off x="7072492" y="3414426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4F9EBB-F9F1-44A6-AD1D-53EC821571CF}"/>
                </a:ext>
              </a:extLst>
            </p:cNvPr>
            <p:cNvSpPr txBox="1"/>
            <p:nvPr/>
          </p:nvSpPr>
          <p:spPr>
            <a:xfrm>
              <a:off x="5664156" y="4293608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36A2A12-0D35-492E-B82C-0A551B642362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979826-CA9B-45BD-9C0B-A5A564780332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1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043F5FE-E609-43E7-B377-3BF1F5F9E5D6}"/>
              </a:ext>
            </a:extLst>
          </p:cNvPr>
          <p:cNvGrpSpPr/>
          <p:nvPr/>
        </p:nvGrpSpPr>
        <p:grpSpPr>
          <a:xfrm>
            <a:off x="5952728" y="1253486"/>
            <a:ext cx="3191272" cy="942960"/>
            <a:chOff x="5664156" y="3812313"/>
            <a:chExt cx="3191272" cy="9429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5CB8570-133C-4E04-A4A1-48F70F9D49E0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A256A69-9837-4B30-BB3F-5FED56370B11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710EB9F-DC78-43B2-9745-823490ADB492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E0D28B17-BEEA-460F-B2DF-99F0BF30092E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D1FBC28-089C-43B2-82C2-8E8664B0DE41}"/>
                </a:ext>
              </a:extLst>
            </p:cNvPr>
            <p:cNvSpPr txBox="1"/>
            <p:nvPr/>
          </p:nvSpPr>
          <p:spPr>
            <a:xfrm>
              <a:off x="5664156" y="4293608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67A1E45-C4FB-41F0-8123-C939925C799F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B6ACBB-39DF-40DD-9E10-447EDE57FFFD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2</a:t>
              </a:r>
            </a:p>
          </p:txBody>
        </p:sp>
      </p:grpSp>
      <p:graphicFrame>
        <p:nvGraphicFramePr>
          <p:cNvPr id="32" name="Table 31">
            <a:extLst>
              <a:ext uri="{FF2B5EF4-FFF2-40B4-BE49-F238E27FC236}">
                <a16:creationId xmlns:a16="http://schemas.microsoft.com/office/drawing/2014/main" id="{514DAE4F-1CD5-49C8-90F5-32F076BE27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4973530"/>
              </p:ext>
            </p:extLst>
          </p:nvPr>
        </p:nvGraphicFramePr>
        <p:xfrm>
          <a:off x="1983176" y="3099776"/>
          <a:ext cx="2130564" cy="2132697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7101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1018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018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710899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A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A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A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2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710899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B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B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B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4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710899"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1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3600" b="1" dirty="0">
                          <a:solidFill>
                            <a:schemeClr val="bg2"/>
                          </a:solidFill>
                        </a:rPr>
                        <a:t>S</a:t>
                      </a:r>
                      <a:r>
                        <a:rPr lang="en-US" sz="3600" b="1" baseline="-25000" dirty="0">
                          <a:solidFill>
                            <a:schemeClr val="bg2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33" name="TextBox 32">
            <a:extLst>
              <a:ext uri="{FF2B5EF4-FFF2-40B4-BE49-F238E27FC236}">
                <a16:creationId xmlns:a16="http://schemas.microsoft.com/office/drawing/2014/main" id="{06AEC9F9-10D0-411A-B5F0-FF0AE706C85A}"/>
              </a:ext>
            </a:extLst>
          </p:cNvPr>
          <p:cNvSpPr txBox="1"/>
          <p:nvPr/>
        </p:nvSpPr>
        <p:spPr>
          <a:xfrm>
            <a:off x="1467062" y="3812181"/>
            <a:ext cx="54694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/>
              <a:t>+</a:t>
            </a:r>
          </a:p>
        </p:txBody>
      </p: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3C0461C0-EE49-4B57-976C-EEC227C8FD9B}"/>
              </a:ext>
            </a:extLst>
          </p:cNvPr>
          <p:cNvCxnSpPr/>
          <p:nvPr/>
        </p:nvCxnSpPr>
        <p:spPr>
          <a:xfrm>
            <a:off x="1467519" y="4516275"/>
            <a:ext cx="2649257" cy="0"/>
          </a:xfrm>
          <a:prstGeom prst="line">
            <a:avLst/>
          </a:prstGeom>
          <a:ln w="571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E2356D68-281C-4AE9-B221-2EDFDF0DB914}"/>
              </a:ext>
            </a:extLst>
          </p:cNvPr>
          <p:cNvSpPr txBox="1"/>
          <p:nvPr/>
        </p:nvSpPr>
        <p:spPr>
          <a:xfrm>
            <a:off x="7426141" y="3475343"/>
            <a:ext cx="60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baseline="-25000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9E1A778-8B4E-4C4F-94AD-C0926C33247B}"/>
              </a:ext>
            </a:extLst>
          </p:cNvPr>
          <p:cNvSpPr txBox="1"/>
          <p:nvPr/>
        </p:nvSpPr>
        <p:spPr>
          <a:xfrm>
            <a:off x="7409708" y="2128161"/>
            <a:ext cx="60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baseline="-25000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9234573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35" grpId="0"/>
      <p:bldP spid="3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EA9CB-BC82-4A32-B262-CE5CA83F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Negative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7FCF-788E-4B19-80D9-65A104193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445" y="4440326"/>
            <a:ext cx="8156905" cy="1155143"/>
          </a:xfrm>
        </p:spPr>
        <p:txBody>
          <a:bodyPr>
            <a:normAutofit/>
          </a:bodyPr>
          <a:lstStyle/>
          <a:p>
            <a:r>
              <a:rPr lang="en-US" dirty="0"/>
              <a:t>That first number… is negative… hmm</a:t>
            </a:r>
          </a:p>
          <a:p>
            <a:r>
              <a:rPr lang="en-US" dirty="0"/>
              <a:t>It works JUST FINE. It’s really neat actually…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A83A3-4464-47D8-A5FF-0E0B0F910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6343F-1A30-416F-9028-EDCCB9C92C22}"/>
              </a:ext>
            </a:extLst>
          </p:cNvPr>
          <p:cNvSpPr txBox="1"/>
          <p:nvPr/>
        </p:nvSpPr>
        <p:spPr>
          <a:xfrm>
            <a:off x="1484321" y="1889354"/>
            <a:ext cx="716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 1 0 1 1 0 0 1 0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+0 0 1 0 1 1 1 1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6B2A190-BE96-4828-9BD4-253E7F8C21A7}"/>
              </a:ext>
            </a:extLst>
          </p:cNvPr>
          <p:cNvSpPr/>
          <p:nvPr/>
        </p:nvSpPr>
        <p:spPr>
          <a:xfrm>
            <a:off x="7224721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1392D413-6562-40E9-9889-98901A5D7F5D}"/>
              </a:ext>
            </a:extLst>
          </p:cNvPr>
          <p:cNvSpPr/>
          <p:nvPr/>
        </p:nvSpPr>
        <p:spPr>
          <a:xfrm>
            <a:off x="6382288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194CAA27-75EC-4B4D-97D4-E25101BF7F7E}"/>
              </a:ext>
            </a:extLst>
          </p:cNvPr>
          <p:cNvSpPr/>
          <p:nvPr/>
        </p:nvSpPr>
        <p:spPr>
          <a:xfrm>
            <a:off x="5539855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F09DE361-3CA5-4B67-8B4C-5422E2543473}"/>
              </a:ext>
            </a:extLst>
          </p:cNvPr>
          <p:cNvSpPr/>
          <p:nvPr/>
        </p:nvSpPr>
        <p:spPr>
          <a:xfrm>
            <a:off x="4697422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10EEDAF2-06DA-454F-BBEE-5436B15E6CE3}"/>
              </a:ext>
            </a:extLst>
          </p:cNvPr>
          <p:cNvSpPr/>
          <p:nvPr/>
        </p:nvSpPr>
        <p:spPr>
          <a:xfrm>
            <a:off x="3854989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76F97946-F14B-433F-BCB4-FFDED153F310}"/>
              </a:ext>
            </a:extLst>
          </p:cNvPr>
          <p:cNvSpPr/>
          <p:nvPr/>
        </p:nvSpPr>
        <p:spPr>
          <a:xfrm>
            <a:off x="3012556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C4632302-D7AC-4E35-B82C-D282195848DE}"/>
              </a:ext>
            </a:extLst>
          </p:cNvPr>
          <p:cNvSpPr/>
          <p:nvPr/>
        </p:nvSpPr>
        <p:spPr>
          <a:xfrm>
            <a:off x="2170123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465CE23F-6EB0-44E8-ACEF-FCA9010BDA70}"/>
              </a:ext>
            </a:extLst>
          </p:cNvPr>
          <p:cNvSpPr/>
          <p:nvPr/>
        </p:nvSpPr>
        <p:spPr>
          <a:xfrm>
            <a:off x="1327690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rect Access Storage 15">
            <a:extLst>
              <a:ext uri="{FF2B5EF4-FFF2-40B4-BE49-F238E27FC236}">
                <a16:creationId xmlns:a16="http://schemas.microsoft.com/office/drawing/2014/main" id="{36ECFB63-9CBD-4258-A9A7-310F23CE4F82}"/>
              </a:ext>
            </a:extLst>
          </p:cNvPr>
          <p:cNvSpPr/>
          <p:nvPr/>
        </p:nvSpPr>
        <p:spPr>
          <a:xfrm rot="16200000">
            <a:off x="494184" y="2080628"/>
            <a:ext cx="1112601" cy="1107208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b="1" dirty="0"/>
              <a:t>Bit Bucket..?</a:t>
            </a:r>
          </a:p>
        </p:txBody>
      </p:sp>
    </p:spTree>
    <p:extLst>
      <p:ext uri="{BB962C8B-B14F-4D97-AF65-F5344CB8AC3E}">
        <p14:creationId xmlns:p14="http://schemas.microsoft.com/office/powerpoint/2010/main" val="3376974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2EC6EE-76A7-4BE7-8FFD-D230CAD121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Recall 2’s Complement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092B55-57DF-4FA4-8961-84A3D20D08A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12141" y="2952233"/>
            <a:ext cx="8303209" cy="2195236"/>
          </a:xfrm>
        </p:spPr>
        <p:txBody>
          <a:bodyPr/>
          <a:lstStyle/>
          <a:p>
            <a:r>
              <a:rPr lang="en-US" dirty="0"/>
              <a:t>Let’s add them…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980BA7B-3680-4D9D-8D16-7A481802B3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17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776B39D7-F4A5-4160-913D-23BD550135D8}"/>
              </a:ext>
            </a:extLst>
          </p:cNvPr>
          <p:cNvGrpSpPr/>
          <p:nvPr/>
        </p:nvGrpSpPr>
        <p:grpSpPr>
          <a:xfrm>
            <a:off x="3327192" y="1267631"/>
            <a:ext cx="1066800" cy="1371409"/>
            <a:chOff x="5240382" y="2324100"/>
            <a:chExt cx="1066800" cy="1371409"/>
          </a:xfrm>
        </p:grpSpPr>
        <p:sp>
          <p:nvSpPr>
            <p:cNvPr id="6" name="TextBox 27">
              <a:extLst>
                <a:ext uri="{FF2B5EF4-FFF2-40B4-BE49-F238E27FC236}">
                  <a16:creationId xmlns:a16="http://schemas.microsoft.com/office/drawing/2014/main" id="{8D872A0A-D85E-44B7-8AA4-9CCE5E63085D}"/>
                </a:ext>
              </a:extLst>
            </p:cNvPr>
            <p:cNvSpPr txBox="1"/>
            <p:nvPr/>
          </p:nvSpPr>
          <p:spPr>
            <a:xfrm>
              <a:off x="5240382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10</a:t>
              </a:r>
            </a:p>
          </p:txBody>
        </p:sp>
        <p:sp>
          <p:nvSpPr>
            <p:cNvPr id="7" name="TextBox 28">
              <a:extLst>
                <a:ext uri="{FF2B5EF4-FFF2-40B4-BE49-F238E27FC236}">
                  <a16:creationId xmlns:a16="http://schemas.microsoft.com/office/drawing/2014/main" id="{87825DCE-6F8D-4400-873D-276A73FB992A}"/>
                </a:ext>
              </a:extLst>
            </p:cNvPr>
            <p:cNvSpPr txBox="1"/>
            <p:nvPr/>
          </p:nvSpPr>
          <p:spPr>
            <a:xfrm>
              <a:off x="5369558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-2</a:t>
              </a:r>
            </a:p>
          </p:txBody>
        </p:sp>
      </p:grpSp>
      <p:grpSp>
        <p:nvGrpSpPr>
          <p:cNvPr id="8" name="Group 7">
            <a:extLst>
              <a:ext uri="{FF2B5EF4-FFF2-40B4-BE49-F238E27FC236}">
                <a16:creationId xmlns:a16="http://schemas.microsoft.com/office/drawing/2014/main" id="{6EB6DFA7-49A4-4C94-AD7F-94788D63117A}"/>
              </a:ext>
            </a:extLst>
          </p:cNvPr>
          <p:cNvGrpSpPr/>
          <p:nvPr/>
        </p:nvGrpSpPr>
        <p:grpSpPr>
          <a:xfrm>
            <a:off x="2745894" y="1567966"/>
            <a:ext cx="1066800" cy="1071074"/>
            <a:chOff x="4659084" y="2624435"/>
            <a:chExt cx="1066800" cy="1071074"/>
          </a:xfrm>
        </p:grpSpPr>
        <p:sp>
          <p:nvSpPr>
            <p:cNvPr id="9" name="TextBox 30">
              <a:extLst>
                <a:ext uri="{FF2B5EF4-FFF2-40B4-BE49-F238E27FC236}">
                  <a16:creationId xmlns:a16="http://schemas.microsoft.com/office/drawing/2014/main" id="{5ADFE978-F096-4CFD-8A5F-2180366C765A}"/>
                </a:ext>
              </a:extLst>
            </p:cNvPr>
            <p:cNvSpPr txBox="1"/>
            <p:nvPr/>
          </p:nvSpPr>
          <p:spPr>
            <a:xfrm>
              <a:off x="4659084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01</a:t>
              </a:r>
            </a:p>
          </p:txBody>
        </p:sp>
        <p:sp>
          <p:nvSpPr>
            <p:cNvPr id="10" name="TextBox 31">
              <a:extLst>
                <a:ext uri="{FF2B5EF4-FFF2-40B4-BE49-F238E27FC236}">
                  <a16:creationId xmlns:a16="http://schemas.microsoft.com/office/drawing/2014/main" id="{BEC0A03C-F428-46DF-9A81-823561E00AE9}"/>
                </a:ext>
              </a:extLst>
            </p:cNvPr>
            <p:cNvSpPr txBox="1"/>
            <p:nvPr/>
          </p:nvSpPr>
          <p:spPr>
            <a:xfrm>
              <a:off x="4814025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-3</a:t>
              </a: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3E7D3B68-D4D9-4D06-AD6D-7E1D3383A5A4}"/>
              </a:ext>
            </a:extLst>
          </p:cNvPr>
          <p:cNvGrpSpPr/>
          <p:nvPr/>
        </p:nvGrpSpPr>
        <p:grpSpPr>
          <a:xfrm>
            <a:off x="2811210" y="1725890"/>
            <a:ext cx="3657600" cy="457200"/>
            <a:chOff x="4724400" y="2782359"/>
            <a:chExt cx="3657600" cy="457200"/>
          </a:xfrm>
        </p:grpSpPr>
        <p:cxnSp>
          <p:nvCxnSpPr>
            <p:cNvPr id="12" name="Straight Connector 11">
              <a:extLst>
                <a:ext uri="{FF2B5EF4-FFF2-40B4-BE49-F238E27FC236}">
                  <a16:creationId xmlns:a16="http://schemas.microsoft.com/office/drawing/2014/main" id="{B02C8631-8C76-48AC-A279-800C7761E611}"/>
                </a:ext>
              </a:extLst>
            </p:cNvPr>
            <p:cNvCxnSpPr/>
            <p:nvPr/>
          </p:nvCxnSpPr>
          <p:spPr>
            <a:xfrm>
              <a:off x="4724400" y="3010959"/>
              <a:ext cx="3657600" cy="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276B5F6E-0EF5-4085-B720-7C8935AE9146}"/>
                </a:ext>
              </a:extLst>
            </p:cNvPr>
            <p:cNvCxnSpPr/>
            <p:nvPr/>
          </p:nvCxnSpPr>
          <p:spPr>
            <a:xfrm>
              <a:off x="4724400" y="3005487"/>
              <a:ext cx="0" cy="2286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52545CFB-13AA-4054-BAF1-FA5AB4A2783A}"/>
                </a:ext>
              </a:extLst>
            </p:cNvPr>
            <p:cNvCxnSpPr/>
            <p:nvPr/>
          </p:nvCxnSpPr>
          <p:spPr>
            <a:xfrm>
              <a:off x="8382000" y="3005487"/>
              <a:ext cx="0" cy="2286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4B7DCC0-A4B6-4C3E-9125-D47E6705C466}"/>
                </a:ext>
              </a:extLst>
            </p:cNvPr>
            <p:cNvCxnSpPr/>
            <p:nvPr/>
          </p:nvCxnSpPr>
          <p:spPr>
            <a:xfrm>
              <a:off x="6768737" y="2782359"/>
              <a:ext cx="0" cy="457200"/>
            </a:xfrm>
            <a:prstGeom prst="line">
              <a:avLst/>
            </a:prstGeom>
            <a:ln w="3810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6" name="Group 15">
            <a:extLst>
              <a:ext uri="{FF2B5EF4-FFF2-40B4-BE49-F238E27FC236}">
                <a16:creationId xmlns:a16="http://schemas.microsoft.com/office/drawing/2014/main" id="{F3B2512A-0F5D-4F4B-80ED-B79CA8CB1A25}"/>
              </a:ext>
            </a:extLst>
          </p:cNvPr>
          <p:cNvGrpSpPr/>
          <p:nvPr/>
        </p:nvGrpSpPr>
        <p:grpSpPr>
          <a:xfrm>
            <a:off x="4346095" y="1267631"/>
            <a:ext cx="1066800" cy="1371409"/>
            <a:chOff x="6259285" y="2324100"/>
            <a:chExt cx="1066800" cy="1371409"/>
          </a:xfrm>
        </p:grpSpPr>
        <p:sp>
          <p:nvSpPr>
            <p:cNvPr id="17" name="TextBox 12">
              <a:extLst>
                <a:ext uri="{FF2B5EF4-FFF2-40B4-BE49-F238E27FC236}">
                  <a16:creationId xmlns:a16="http://schemas.microsoft.com/office/drawing/2014/main" id="{4F0D42B3-2612-4DC9-A740-697BE87AFF85}"/>
                </a:ext>
              </a:extLst>
            </p:cNvPr>
            <p:cNvSpPr txBox="1"/>
            <p:nvPr/>
          </p:nvSpPr>
          <p:spPr>
            <a:xfrm>
              <a:off x="6609081" y="3172289"/>
              <a:ext cx="33092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0</a:t>
              </a:r>
            </a:p>
          </p:txBody>
        </p:sp>
        <p:sp>
          <p:nvSpPr>
            <p:cNvPr id="18" name="TextBox 13">
              <a:extLst>
                <a:ext uri="{FF2B5EF4-FFF2-40B4-BE49-F238E27FC236}">
                  <a16:creationId xmlns:a16="http://schemas.microsoft.com/office/drawing/2014/main" id="{300CB5DF-8DE3-4B24-9BD7-04B57ACB6014}"/>
                </a:ext>
              </a:extLst>
            </p:cNvPr>
            <p:cNvSpPr txBox="1"/>
            <p:nvPr/>
          </p:nvSpPr>
          <p:spPr>
            <a:xfrm>
              <a:off x="6259285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00</a:t>
              </a:r>
            </a:p>
          </p:txBody>
        </p:sp>
      </p:grpSp>
      <p:grpSp>
        <p:nvGrpSpPr>
          <p:cNvPr id="19" name="Group 18">
            <a:extLst>
              <a:ext uri="{FF2B5EF4-FFF2-40B4-BE49-F238E27FC236}">
                <a16:creationId xmlns:a16="http://schemas.microsoft.com/office/drawing/2014/main" id="{E4BA1AD1-1211-4344-93BD-480351A86D1F}"/>
              </a:ext>
            </a:extLst>
          </p:cNvPr>
          <p:cNvGrpSpPr/>
          <p:nvPr/>
        </p:nvGrpSpPr>
        <p:grpSpPr>
          <a:xfrm>
            <a:off x="4835950" y="1567966"/>
            <a:ext cx="1066800" cy="1071074"/>
            <a:chOff x="6749140" y="2624435"/>
            <a:chExt cx="1066800" cy="1071074"/>
          </a:xfrm>
        </p:grpSpPr>
        <p:sp>
          <p:nvSpPr>
            <p:cNvPr id="20" name="TextBox 15">
              <a:extLst>
                <a:ext uri="{FF2B5EF4-FFF2-40B4-BE49-F238E27FC236}">
                  <a16:creationId xmlns:a16="http://schemas.microsoft.com/office/drawing/2014/main" id="{ACB6036C-620C-4CE5-B780-4B6C4C2ABF0E}"/>
                </a:ext>
              </a:extLst>
            </p:cNvPr>
            <p:cNvSpPr txBox="1"/>
            <p:nvPr/>
          </p:nvSpPr>
          <p:spPr>
            <a:xfrm>
              <a:off x="6749140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01</a:t>
              </a:r>
            </a:p>
          </p:txBody>
        </p:sp>
        <p:sp>
          <p:nvSpPr>
            <p:cNvPr id="21" name="TextBox 16">
              <a:extLst>
                <a:ext uri="{FF2B5EF4-FFF2-40B4-BE49-F238E27FC236}">
                  <a16:creationId xmlns:a16="http://schemas.microsoft.com/office/drawing/2014/main" id="{D7EBF271-158D-4BDD-B518-63D8E13865FC}"/>
                </a:ext>
              </a:extLst>
            </p:cNvPr>
            <p:cNvSpPr txBox="1"/>
            <p:nvPr/>
          </p:nvSpPr>
          <p:spPr>
            <a:xfrm>
              <a:off x="6923314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+1</a:t>
              </a:r>
            </a:p>
          </p:txBody>
        </p:sp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1B4A822-1B5C-4329-A269-D95D448A6397}"/>
              </a:ext>
            </a:extLst>
          </p:cNvPr>
          <p:cNvGrpSpPr/>
          <p:nvPr/>
        </p:nvGrpSpPr>
        <p:grpSpPr>
          <a:xfrm>
            <a:off x="5369350" y="1267631"/>
            <a:ext cx="1066800" cy="1371409"/>
            <a:chOff x="7282540" y="2324100"/>
            <a:chExt cx="1066800" cy="1371409"/>
          </a:xfrm>
        </p:grpSpPr>
        <p:sp>
          <p:nvSpPr>
            <p:cNvPr id="23" name="TextBox 18">
              <a:extLst>
                <a:ext uri="{FF2B5EF4-FFF2-40B4-BE49-F238E27FC236}">
                  <a16:creationId xmlns:a16="http://schemas.microsoft.com/office/drawing/2014/main" id="{469E237F-3FF3-42E5-95A1-400CD1684DC5}"/>
                </a:ext>
              </a:extLst>
            </p:cNvPr>
            <p:cNvSpPr txBox="1"/>
            <p:nvPr/>
          </p:nvSpPr>
          <p:spPr>
            <a:xfrm>
              <a:off x="7282540" y="23241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10</a:t>
              </a:r>
            </a:p>
          </p:txBody>
        </p:sp>
        <p:sp>
          <p:nvSpPr>
            <p:cNvPr id="24" name="TextBox 19">
              <a:extLst>
                <a:ext uri="{FF2B5EF4-FFF2-40B4-BE49-F238E27FC236}">
                  <a16:creationId xmlns:a16="http://schemas.microsoft.com/office/drawing/2014/main" id="{A950D2E3-00C2-4DF9-8587-197A708F148D}"/>
                </a:ext>
              </a:extLst>
            </p:cNvPr>
            <p:cNvSpPr txBox="1"/>
            <p:nvPr/>
          </p:nvSpPr>
          <p:spPr>
            <a:xfrm>
              <a:off x="7473406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+2</a:t>
              </a:r>
            </a:p>
          </p:txBody>
        </p:sp>
      </p:grpSp>
      <p:grpSp>
        <p:nvGrpSpPr>
          <p:cNvPr id="25" name="Group 24">
            <a:extLst>
              <a:ext uri="{FF2B5EF4-FFF2-40B4-BE49-F238E27FC236}">
                <a16:creationId xmlns:a16="http://schemas.microsoft.com/office/drawing/2014/main" id="{AC4DA09D-4A43-4453-A2EB-123454A6B120}"/>
              </a:ext>
            </a:extLst>
          </p:cNvPr>
          <p:cNvGrpSpPr/>
          <p:nvPr/>
        </p:nvGrpSpPr>
        <p:grpSpPr>
          <a:xfrm>
            <a:off x="5935410" y="1567966"/>
            <a:ext cx="1066800" cy="1071074"/>
            <a:chOff x="7848600" y="2624435"/>
            <a:chExt cx="1066800" cy="1071074"/>
          </a:xfrm>
        </p:grpSpPr>
        <p:sp>
          <p:nvSpPr>
            <p:cNvPr id="26" name="TextBox 21">
              <a:extLst>
                <a:ext uri="{FF2B5EF4-FFF2-40B4-BE49-F238E27FC236}">
                  <a16:creationId xmlns:a16="http://schemas.microsoft.com/office/drawing/2014/main" id="{7B701717-D42F-4534-A8B0-AA0458A5010F}"/>
                </a:ext>
              </a:extLst>
            </p:cNvPr>
            <p:cNvSpPr txBox="1"/>
            <p:nvPr/>
          </p:nvSpPr>
          <p:spPr>
            <a:xfrm>
              <a:off x="7848600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0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11</a:t>
              </a:r>
            </a:p>
          </p:txBody>
        </p:sp>
        <p:sp>
          <p:nvSpPr>
            <p:cNvPr id="27" name="TextBox 22">
              <a:extLst>
                <a:ext uri="{FF2B5EF4-FFF2-40B4-BE49-F238E27FC236}">
                  <a16:creationId xmlns:a16="http://schemas.microsoft.com/office/drawing/2014/main" id="{395D89DA-9EE6-4692-AEFE-401B9B3DE686}"/>
                </a:ext>
              </a:extLst>
            </p:cNvPr>
            <p:cNvSpPr txBox="1"/>
            <p:nvPr/>
          </p:nvSpPr>
          <p:spPr>
            <a:xfrm>
              <a:off x="8071757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+3</a:t>
              </a: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CE6F352E-EF3B-43C4-81AE-4675B1D04FC9}"/>
              </a:ext>
            </a:extLst>
          </p:cNvPr>
          <p:cNvGrpSpPr/>
          <p:nvPr/>
        </p:nvGrpSpPr>
        <p:grpSpPr>
          <a:xfrm>
            <a:off x="3860593" y="1567966"/>
            <a:ext cx="1066800" cy="1071074"/>
            <a:chOff x="5773783" y="2624435"/>
            <a:chExt cx="1066800" cy="1071074"/>
          </a:xfrm>
        </p:grpSpPr>
        <p:sp>
          <p:nvSpPr>
            <p:cNvPr id="29" name="TextBox 24">
              <a:extLst>
                <a:ext uri="{FF2B5EF4-FFF2-40B4-BE49-F238E27FC236}">
                  <a16:creationId xmlns:a16="http://schemas.microsoft.com/office/drawing/2014/main" id="{2B588217-2CFE-42C5-922E-FD6F9F69FDA1}"/>
                </a:ext>
              </a:extLst>
            </p:cNvPr>
            <p:cNvSpPr txBox="1"/>
            <p:nvPr/>
          </p:nvSpPr>
          <p:spPr>
            <a:xfrm>
              <a:off x="5773783" y="2624435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11</a:t>
              </a:r>
            </a:p>
          </p:txBody>
        </p:sp>
        <p:sp>
          <p:nvSpPr>
            <p:cNvPr id="30" name="TextBox 25">
              <a:extLst>
                <a:ext uri="{FF2B5EF4-FFF2-40B4-BE49-F238E27FC236}">
                  <a16:creationId xmlns:a16="http://schemas.microsoft.com/office/drawing/2014/main" id="{2DC1FC48-0EA3-4905-9C1B-29BC4E6B26C4}"/>
                </a:ext>
              </a:extLst>
            </p:cNvPr>
            <p:cNvSpPr txBox="1"/>
            <p:nvPr/>
          </p:nvSpPr>
          <p:spPr>
            <a:xfrm>
              <a:off x="5967910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-1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264B1D91-586A-4B5B-9155-A9C1366419DD}"/>
              </a:ext>
            </a:extLst>
          </p:cNvPr>
          <p:cNvGrpSpPr/>
          <p:nvPr/>
        </p:nvGrpSpPr>
        <p:grpSpPr>
          <a:xfrm>
            <a:off x="2218299" y="1267630"/>
            <a:ext cx="1066800" cy="1366798"/>
            <a:chOff x="4659084" y="2328711"/>
            <a:chExt cx="1066800" cy="1366798"/>
          </a:xfrm>
        </p:grpSpPr>
        <p:sp>
          <p:nvSpPr>
            <p:cNvPr id="32" name="TextBox 34">
              <a:extLst>
                <a:ext uri="{FF2B5EF4-FFF2-40B4-BE49-F238E27FC236}">
                  <a16:creationId xmlns:a16="http://schemas.microsoft.com/office/drawing/2014/main" id="{56DA0162-F0A8-4599-8A11-D1A954523E23}"/>
                </a:ext>
              </a:extLst>
            </p:cNvPr>
            <p:cNvSpPr txBox="1"/>
            <p:nvPr/>
          </p:nvSpPr>
          <p:spPr>
            <a:xfrm>
              <a:off x="4659084" y="2328711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400" b="1" dirty="0">
                  <a:solidFill>
                    <a:srgbClr val="FF0000"/>
                  </a:solidFill>
                  <a:latin typeface="Consolas" charset="0"/>
                  <a:ea typeface="Consolas" charset="0"/>
                  <a:cs typeface="Consolas" charset="0"/>
                </a:rPr>
                <a:t>1</a:t>
              </a:r>
              <a:r>
                <a:rPr lang="en-US" sz="2400" b="1" dirty="0">
                  <a:latin typeface="Consolas" charset="0"/>
                  <a:ea typeface="Consolas" charset="0"/>
                  <a:cs typeface="Consolas" charset="0"/>
                </a:rPr>
                <a:t>00</a:t>
              </a:r>
            </a:p>
          </p:txBody>
        </p:sp>
        <p:sp>
          <p:nvSpPr>
            <p:cNvPr id="33" name="TextBox 35">
              <a:extLst>
                <a:ext uri="{FF2B5EF4-FFF2-40B4-BE49-F238E27FC236}">
                  <a16:creationId xmlns:a16="http://schemas.microsoft.com/office/drawing/2014/main" id="{C965A15B-3AFD-4A8C-8CFE-7C6C331DE1FE}"/>
                </a:ext>
              </a:extLst>
            </p:cNvPr>
            <p:cNvSpPr txBox="1"/>
            <p:nvPr/>
          </p:nvSpPr>
          <p:spPr>
            <a:xfrm>
              <a:off x="4814025" y="3172289"/>
              <a:ext cx="62048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>
              <a:defPPr>
                <a:defRPr lang="en-US"/>
              </a:defPPr>
              <a:lvl1pPr marL="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35661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71323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06984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426464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1783080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139696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2496312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2852928" algn="l" defTabSz="713232" rtl="0" eaLnBrk="1" latinLnBrk="0" hangingPunct="1">
                <a:defRPr sz="1404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r>
                <a:rPr lang="en-US" sz="2800" b="1" dirty="0">
                  <a:latin typeface="Consolas" charset="0"/>
                  <a:ea typeface="Consolas" charset="0"/>
                  <a:cs typeface="Consolas" charset="0"/>
                </a:rPr>
                <a:t>-4</a:t>
              </a:r>
            </a:p>
          </p:txBody>
        </p:sp>
      </p:grpSp>
      <p:sp>
        <p:nvSpPr>
          <p:cNvPr id="34" name="TextBox 33">
            <a:extLst>
              <a:ext uri="{FF2B5EF4-FFF2-40B4-BE49-F238E27FC236}">
                <a16:creationId xmlns:a16="http://schemas.microsoft.com/office/drawing/2014/main" id="{5F7AB13A-DD77-41B2-8391-7C77B8103835}"/>
              </a:ext>
            </a:extLst>
          </p:cNvPr>
          <p:cNvSpPr txBox="1"/>
          <p:nvPr/>
        </p:nvSpPr>
        <p:spPr>
          <a:xfrm>
            <a:off x="4043517" y="2594579"/>
            <a:ext cx="1613968" cy="3084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 dirty="0">
                <a:solidFill>
                  <a:srgbClr val="98399D"/>
                </a:solidFill>
              </a:rPr>
              <a:t>2’s Complement</a:t>
            </a:r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884CF8D-D090-4E46-BE54-6F1EDB0D2195}"/>
              </a:ext>
            </a:extLst>
          </p:cNvPr>
          <p:cNvSpPr/>
          <p:nvPr/>
        </p:nvSpPr>
        <p:spPr>
          <a:xfrm>
            <a:off x="4492257" y="794854"/>
            <a:ext cx="748923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200" dirty="0">
                <a:solidFill>
                  <a:srgbClr val="B07FD8"/>
                </a:solidFill>
              </a:rPr>
              <a:t>😘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444B57C6-EDB1-448C-865C-21243F1214EB}"/>
              </a:ext>
            </a:extLst>
          </p:cNvPr>
          <p:cNvSpPr txBox="1"/>
          <p:nvPr/>
        </p:nvSpPr>
        <p:spPr>
          <a:xfrm>
            <a:off x="2371623" y="3385541"/>
            <a:ext cx="4241267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1011 0010 : -78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+0010 1111</a:t>
            </a:r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: </a:t>
            </a:r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+47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C17F0E07-278B-40B5-B28E-6F6F8D04BF30}"/>
              </a:ext>
            </a:extLst>
          </p:cNvPr>
          <p:cNvSpPr txBox="1"/>
          <p:nvPr/>
        </p:nvSpPr>
        <p:spPr>
          <a:xfrm>
            <a:off x="2371623" y="4489981"/>
            <a:ext cx="424126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1110 0001 : -31</a:t>
            </a:r>
          </a:p>
        </p:txBody>
      </p:sp>
    </p:spTree>
    <p:extLst>
      <p:ext uri="{BB962C8B-B14F-4D97-AF65-F5344CB8AC3E}">
        <p14:creationId xmlns:p14="http://schemas.microsoft.com/office/powerpoint/2010/main" val="22219108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/>
      <p:bldP spid="36" grpId="0"/>
      <p:bldP spid="3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7864BD-8FCD-46EE-968D-C7A94CBC04B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Two’s Complement Addition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155817-0600-45EB-B5E6-ACC1820A5C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great thing is: you can add numbers of either sign </a:t>
            </a:r>
            <a:r>
              <a:rPr lang="en-US" b="1" dirty="0"/>
              <a:t>without having to do anything special!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C14A60-5B78-40E6-800B-C158A0391D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18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D7A8471-3A0B-434E-BA0F-B121BC0C242B}"/>
              </a:ext>
            </a:extLst>
          </p:cNvPr>
          <p:cNvSpPr txBox="1"/>
          <p:nvPr/>
        </p:nvSpPr>
        <p:spPr>
          <a:xfrm>
            <a:off x="1476609" y="3282219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1101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3E293CBF-0CD5-4F44-B17C-7BF7676E93B4}"/>
              </a:ext>
            </a:extLst>
          </p:cNvPr>
          <p:cNvSpPr txBox="1"/>
          <p:nvPr/>
        </p:nvSpPr>
        <p:spPr>
          <a:xfrm>
            <a:off x="3129563" y="2297334"/>
            <a:ext cx="86164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 3</a:t>
            </a:r>
          </a:p>
          <a:p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+-6</a:t>
            </a:r>
          </a:p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-3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7C98342-1657-40FC-A944-325A8F2C03BA}"/>
              </a:ext>
            </a:extLst>
          </p:cNvPr>
          <p:cNvSpPr txBox="1"/>
          <p:nvPr/>
        </p:nvSpPr>
        <p:spPr>
          <a:xfrm>
            <a:off x="257409" y="2297334"/>
            <a:ext cx="104335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 3</a:t>
            </a:r>
          </a:p>
          <a:p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+10</a:t>
            </a:r>
          </a:p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13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79A7A9E-5102-47BA-9881-F419DD95375B}"/>
              </a:ext>
            </a:extLst>
          </p:cNvPr>
          <p:cNvSpPr txBox="1"/>
          <p:nvPr/>
        </p:nvSpPr>
        <p:spPr>
          <a:xfrm>
            <a:off x="1476609" y="1925655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32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176EA7F-20DD-4FF8-9C74-5565EA4D9F77}"/>
              </a:ext>
            </a:extLst>
          </p:cNvPr>
          <p:cNvSpPr txBox="1"/>
          <p:nvPr/>
        </p:nvSpPr>
        <p:spPr>
          <a:xfrm>
            <a:off x="1476609" y="2788101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+1010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912440D-61F6-4222-9EFB-CB84EEF308F1}"/>
              </a:ext>
            </a:extLst>
          </p:cNvPr>
          <p:cNvSpPr txBox="1"/>
          <p:nvPr/>
        </p:nvSpPr>
        <p:spPr>
          <a:xfrm>
            <a:off x="1476609" y="2291619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0011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64BCE57-86B7-4458-B7D7-7C2F3EC35047}"/>
              </a:ext>
            </a:extLst>
          </p:cNvPr>
          <p:cNvSpPr txBox="1"/>
          <p:nvPr/>
        </p:nvSpPr>
        <p:spPr>
          <a:xfrm>
            <a:off x="4381001" y="2348728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0110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BDED5C-895C-4271-AB2E-446C16AB97F3}"/>
              </a:ext>
            </a:extLst>
          </p:cNvPr>
          <p:cNvSpPr txBox="1"/>
          <p:nvPr/>
        </p:nvSpPr>
        <p:spPr>
          <a:xfrm>
            <a:off x="4381001" y="3181692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1001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A943B5E-F298-40D6-9CF4-ECE7AF1DD89B}"/>
              </a:ext>
            </a:extLst>
          </p:cNvPr>
          <p:cNvSpPr txBox="1"/>
          <p:nvPr/>
        </p:nvSpPr>
        <p:spPr>
          <a:xfrm>
            <a:off x="5667609" y="3282219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</a:t>
            </a:r>
            <a:r>
              <a:rPr lang="en-US" sz="32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101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1F83C22-1EAA-4DFA-A47C-3B96489C1F61}"/>
              </a:ext>
            </a:extLst>
          </p:cNvPr>
          <p:cNvSpPr txBox="1"/>
          <p:nvPr/>
        </p:nvSpPr>
        <p:spPr>
          <a:xfrm>
            <a:off x="5667609" y="1925655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 </a:t>
            </a:r>
            <a:r>
              <a:rPr lang="en-US" sz="32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F2B1E1-E5DD-4F51-BDEA-6F242F5C10FE}"/>
              </a:ext>
            </a:extLst>
          </p:cNvPr>
          <p:cNvSpPr txBox="1"/>
          <p:nvPr/>
        </p:nvSpPr>
        <p:spPr>
          <a:xfrm>
            <a:off x="5667609" y="2788101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+</a:t>
            </a:r>
            <a:r>
              <a:rPr lang="en-US" sz="3200" b="1" u="sng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  <a:r>
              <a:rPr lang="en-US" sz="3200" b="1" u="sng" dirty="0">
                <a:latin typeface="Consolas" charset="0"/>
                <a:ea typeface="Consolas" charset="0"/>
                <a:cs typeface="Consolas" charset="0"/>
              </a:rPr>
              <a:t>010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FE0DEB8-9EE9-4A61-910C-35F960A35074}"/>
              </a:ext>
            </a:extLst>
          </p:cNvPr>
          <p:cNvSpPr txBox="1"/>
          <p:nvPr/>
        </p:nvSpPr>
        <p:spPr>
          <a:xfrm>
            <a:off x="5667609" y="2291619"/>
            <a:ext cx="13716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latin typeface="Consolas" charset="0"/>
                <a:ea typeface="Consolas" charset="0"/>
                <a:cs typeface="Consolas" charset="0"/>
              </a:rPr>
              <a:t> 0011</a:t>
            </a:r>
          </a:p>
        </p:txBody>
      </p:sp>
      <p:sp>
        <p:nvSpPr>
          <p:cNvPr id="17" name="Right Arrow 29">
            <a:extLst>
              <a:ext uri="{FF2B5EF4-FFF2-40B4-BE49-F238E27FC236}">
                <a16:creationId xmlns:a16="http://schemas.microsoft.com/office/drawing/2014/main" id="{11F7E43E-0848-48FC-98B7-9A2B97A2ACFA}"/>
              </a:ext>
            </a:extLst>
          </p:cNvPr>
          <p:cNvSpPr/>
          <p:nvPr/>
        </p:nvSpPr>
        <p:spPr>
          <a:xfrm>
            <a:off x="1119055" y="2940471"/>
            <a:ext cx="433754" cy="277671"/>
          </a:xfrm>
          <a:prstGeom prst="rightArrow">
            <a:avLst>
              <a:gd name="adj1" fmla="val 18336"/>
              <a:gd name="adj2" fmla="val 50000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2689DA-4267-42B9-9734-BB42B0CBEE12}"/>
              </a:ext>
            </a:extLst>
          </p:cNvPr>
          <p:cNvSpPr txBox="1"/>
          <p:nvPr/>
        </p:nvSpPr>
        <p:spPr>
          <a:xfrm>
            <a:off x="5893523" y="4200800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0010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718C6A6-7175-480B-8933-3DCE6FBF597F}"/>
              </a:ext>
            </a:extLst>
          </p:cNvPr>
          <p:cNvSpPr txBox="1"/>
          <p:nvPr/>
        </p:nvSpPr>
        <p:spPr>
          <a:xfrm>
            <a:off x="7205765" y="3474079"/>
            <a:ext cx="1143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0011</a:t>
            </a:r>
          </a:p>
        </p:txBody>
      </p:sp>
      <p:grpSp>
        <p:nvGrpSpPr>
          <p:cNvPr id="20" name="Group 19">
            <a:extLst>
              <a:ext uri="{FF2B5EF4-FFF2-40B4-BE49-F238E27FC236}">
                <a16:creationId xmlns:a16="http://schemas.microsoft.com/office/drawing/2014/main" id="{03FC5CA5-FD32-405B-B26C-FF955C651268}"/>
              </a:ext>
            </a:extLst>
          </p:cNvPr>
          <p:cNvGrpSpPr/>
          <p:nvPr/>
        </p:nvGrpSpPr>
        <p:grpSpPr>
          <a:xfrm>
            <a:off x="456369" y="2038692"/>
            <a:ext cx="1325371" cy="684149"/>
            <a:chOff x="503760" y="1485900"/>
            <a:chExt cx="1325371" cy="684149"/>
          </a:xfrm>
        </p:grpSpPr>
        <p:sp>
          <p:nvSpPr>
            <p:cNvPr id="21" name="Right Arrow 28">
              <a:extLst>
                <a:ext uri="{FF2B5EF4-FFF2-40B4-BE49-F238E27FC236}">
                  <a16:creationId xmlns:a16="http://schemas.microsoft.com/office/drawing/2014/main" id="{CC9D4612-3B33-4CA1-9A1F-1523E8A9D36B}"/>
                </a:ext>
              </a:extLst>
            </p:cNvPr>
            <p:cNvSpPr/>
            <p:nvPr/>
          </p:nvSpPr>
          <p:spPr>
            <a:xfrm>
              <a:off x="1166446" y="1892378"/>
              <a:ext cx="433754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EBDF6DA8-0474-4541-8ED2-BDF389A3DEC5}"/>
                </a:ext>
              </a:extLst>
            </p:cNvPr>
            <p:cNvSpPr txBox="1"/>
            <p:nvPr/>
          </p:nvSpPr>
          <p:spPr>
            <a:xfrm>
              <a:off x="503760" y="1485900"/>
              <a:ext cx="1325371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to binary?</a:t>
              </a:r>
            </a:p>
          </p:txBody>
        </p:sp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E111971-D762-499A-BBBE-45EB39528272}"/>
              </a:ext>
            </a:extLst>
          </p:cNvPr>
          <p:cNvGrpSpPr/>
          <p:nvPr/>
        </p:nvGrpSpPr>
        <p:grpSpPr>
          <a:xfrm>
            <a:off x="2848209" y="1760549"/>
            <a:ext cx="2118946" cy="1304494"/>
            <a:chOff x="2895600" y="1207757"/>
            <a:chExt cx="2118946" cy="1304494"/>
          </a:xfrm>
        </p:grpSpPr>
        <p:sp>
          <p:nvSpPr>
            <p:cNvPr id="24" name="Right Arrow 32">
              <a:extLst>
                <a:ext uri="{FF2B5EF4-FFF2-40B4-BE49-F238E27FC236}">
                  <a16:creationId xmlns:a16="http://schemas.microsoft.com/office/drawing/2014/main" id="{322E9540-2703-4480-A5C3-215BB51F2BDF}"/>
                </a:ext>
              </a:extLst>
            </p:cNvPr>
            <p:cNvSpPr/>
            <p:nvPr/>
          </p:nvSpPr>
          <p:spPr>
            <a:xfrm rot="19633716">
              <a:off x="3938538" y="2234580"/>
              <a:ext cx="609769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3B6C862D-4FD4-4477-93DC-90A50EDD7E13}"/>
                </a:ext>
              </a:extLst>
            </p:cNvPr>
            <p:cNvSpPr txBox="1"/>
            <p:nvPr/>
          </p:nvSpPr>
          <p:spPr>
            <a:xfrm>
              <a:off x="2895600" y="1207757"/>
              <a:ext cx="2118946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bit </a:t>
              </a:r>
              <a: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pattern for</a:t>
              </a:r>
              <a:b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</a:br>
              <a: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-6</a:t>
              </a:r>
              <a:r>
                <a:rPr lang="mr-IN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…</a:t>
              </a:r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 positive 6?</a:t>
              </a:r>
            </a:p>
          </p:txBody>
        </p:sp>
      </p:grpSp>
      <p:grpSp>
        <p:nvGrpSpPr>
          <p:cNvPr id="26" name="Group 25">
            <a:extLst>
              <a:ext uri="{FF2B5EF4-FFF2-40B4-BE49-F238E27FC236}">
                <a16:creationId xmlns:a16="http://schemas.microsoft.com/office/drawing/2014/main" id="{B153663D-B998-4DC6-BDDE-2F766A6CD070}"/>
              </a:ext>
            </a:extLst>
          </p:cNvPr>
          <p:cNvGrpSpPr/>
          <p:nvPr/>
        </p:nvGrpSpPr>
        <p:grpSpPr>
          <a:xfrm>
            <a:off x="4255974" y="2799536"/>
            <a:ext cx="813006" cy="503384"/>
            <a:chOff x="4303365" y="2246744"/>
            <a:chExt cx="813006" cy="503384"/>
          </a:xfrm>
        </p:grpSpPr>
        <p:sp>
          <p:nvSpPr>
            <p:cNvPr id="27" name="Right Arrow 33">
              <a:extLst>
                <a:ext uri="{FF2B5EF4-FFF2-40B4-BE49-F238E27FC236}">
                  <a16:creationId xmlns:a16="http://schemas.microsoft.com/office/drawing/2014/main" id="{94ACC34A-8111-4056-A798-2828F95E23C1}"/>
                </a:ext>
              </a:extLst>
            </p:cNvPr>
            <p:cNvSpPr/>
            <p:nvPr/>
          </p:nvSpPr>
          <p:spPr>
            <a:xfrm rot="5400000">
              <a:off x="4746222" y="2339222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A07830FB-9E08-4D4F-859C-5D2D1F79445F}"/>
                </a:ext>
              </a:extLst>
            </p:cNvPr>
            <p:cNvSpPr txBox="1"/>
            <p:nvPr/>
          </p:nvSpPr>
          <p:spPr>
            <a:xfrm>
              <a:off x="4303365" y="2350018"/>
              <a:ext cx="6766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flip!</a:t>
              </a:r>
            </a:p>
          </p:txBody>
        </p:sp>
      </p:grpSp>
      <p:grpSp>
        <p:nvGrpSpPr>
          <p:cNvPr id="29" name="Group 28">
            <a:extLst>
              <a:ext uri="{FF2B5EF4-FFF2-40B4-BE49-F238E27FC236}">
                <a16:creationId xmlns:a16="http://schemas.microsoft.com/office/drawing/2014/main" id="{592A05DB-6479-4EA3-9351-8FB88A2C4BB8}"/>
              </a:ext>
            </a:extLst>
          </p:cNvPr>
          <p:cNvGrpSpPr/>
          <p:nvPr/>
        </p:nvGrpSpPr>
        <p:grpSpPr>
          <a:xfrm>
            <a:off x="5095943" y="2914091"/>
            <a:ext cx="676676" cy="478185"/>
            <a:chOff x="5143334" y="2361299"/>
            <a:chExt cx="676676" cy="478185"/>
          </a:xfrm>
        </p:grpSpPr>
        <p:sp>
          <p:nvSpPr>
            <p:cNvPr id="30" name="Right Arrow 34">
              <a:extLst>
                <a:ext uri="{FF2B5EF4-FFF2-40B4-BE49-F238E27FC236}">
                  <a16:creationId xmlns:a16="http://schemas.microsoft.com/office/drawing/2014/main" id="{7C63257F-5794-42FA-B437-8B02501BD9A5}"/>
                </a:ext>
              </a:extLst>
            </p:cNvPr>
            <p:cNvSpPr/>
            <p:nvPr/>
          </p:nvSpPr>
          <p:spPr>
            <a:xfrm rot="19437222">
              <a:off x="5347300" y="2561813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589BB770-B2B6-4616-8EA1-E7632C01E8B8}"/>
                </a:ext>
              </a:extLst>
            </p:cNvPr>
            <p:cNvSpPr txBox="1"/>
            <p:nvPr/>
          </p:nvSpPr>
          <p:spPr>
            <a:xfrm>
              <a:off x="5143334" y="2361299"/>
              <a:ext cx="6766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+1</a:t>
              </a:r>
            </a:p>
          </p:txBody>
        </p:sp>
      </p:grpSp>
      <p:grpSp>
        <p:nvGrpSpPr>
          <p:cNvPr id="32" name="Group 31">
            <a:extLst>
              <a:ext uri="{FF2B5EF4-FFF2-40B4-BE49-F238E27FC236}">
                <a16:creationId xmlns:a16="http://schemas.microsoft.com/office/drawing/2014/main" id="{F3F15C6C-47D8-47FC-AA9B-633F2F24BAA9}"/>
              </a:ext>
            </a:extLst>
          </p:cNvPr>
          <p:cNvGrpSpPr/>
          <p:nvPr/>
        </p:nvGrpSpPr>
        <p:grpSpPr>
          <a:xfrm>
            <a:off x="3938004" y="3687707"/>
            <a:ext cx="2654860" cy="707886"/>
            <a:chOff x="2461511" y="2133401"/>
            <a:chExt cx="2654860" cy="707886"/>
          </a:xfrm>
        </p:grpSpPr>
        <p:sp>
          <p:nvSpPr>
            <p:cNvPr id="33" name="Right Arrow 50">
              <a:extLst>
                <a:ext uri="{FF2B5EF4-FFF2-40B4-BE49-F238E27FC236}">
                  <a16:creationId xmlns:a16="http://schemas.microsoft.com/office/drawing/2014/main" id="{EB6819B6-387C-4E73-AFD7-A22F68FBA7E6}"/>
                </a:ext>
              </a:extLst>
            </p:cNvPr>
            <p:cNvSpPr/>
            <p:nvPr/>
          </p:nvSpPr>
          <p:spPr>
            <a:xfrm rot="5400000">
              <a:off x="4746222" y="2339222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0FE9FE7B-99D4-443C-B43B-9B9156184742}"/>
                </a:ext>
              </a:extLst>
            </p:cNvPr>
            <p:cNvSpPr txBox="1"/>
            <p:nvPr/>
          </p:nvSpPr>
          <p:spPr>
            <a:xfrm>
              <a:off x="2461511" y="2133401"/>
              <a:ext cx="2319211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this is negative, so </a:t>
              </a:r>
              <a: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what is it? </a:t>
              </a:r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flip!</a:t>
              </a:r>
            </a:p>
          </p:txBody>
        </p:sp>
      </p:grpSp>
      <p:grpSp>
        <p:nvGrpSpPr>
          <p:cNvPr id="35" name="Group 34">
            <a:extLst>
              <a:ext uri="{FF2B5EF4-FFF2-40B4-BE49-F238E27FC236}">
                <a16:creationId xmlns:a16="http://schemas.microsoft.com/office/drawing/2014/main" id="{4767823C-FB51-48AB-8F92-15FBB5E23E0B}"/>
              </a:ext>
            </a:extLst>
          </p:cNvPr>
          <p:cNvGrpSpPr/>
          <p:nvPr/>
        </p:nvGrpSpPr>
        <p:grpSpPr>
          <a:xfrm>
            <a:off x="7364885" y="3111979"/>
            <a:ext cx="1779115" cy="480181"/>
            <a:chOff x="5193546" y="2477384"/>
            <a:chExt cx="1779115" cy="480181"/>
          </a:xfrm>
        </p:grpSpPr>
        <p:sp>
          <p:nvSpPr>
            <p:cNvPr id="36" name="Right Arrow 53">
              <a:extLst>
                <a:ext uri="{FF2B5EF4-FFF2-40B4-BE49-F238E27FC236}">
                  <a16:creationId xmlns:a16="http://schemas.microsoft.com/office/drawing/2014/main" id="{E9348516-4704-40E0-B8F5-01DF54D22A6E}"/>
                </a:ext>
              </a:extLst>
            </p:cNvPr>
            <p:cNvSpPr/>
            <p:nvPr/>
          </p:nvSpPr>
          <p:spPr>
            <a:xfrm rot="16200000">
              <a:off x="5101068" y="2569862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FCD5EB27-034A-4DE7-9FBE-172C7161A84A}"/>
                </a:ext>
              </a:extLst>
            </p:cNvPr>
            <p:cNvSpPr txBox="1"/>
            <p:nvPr/>
          </p:nvSpPr>
          <p:spPr>
            <a:xfrm>
              <a:off x="5404201" y="2557455"/>
              <a:ext cx="1568460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 dirty="0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to decimal?</a:t>
              </a:r>
            </a:p>
          </p:txBody>
        </p:sp>
      </p:grpSp>
      <p:grpSp>
        <p:nvGrpSpPr>
          <p:cNvPr id="38" name="Group 37">
            <a:extLst>
              <a:ext uri="{FF2B5EF4-FFF2-40B4-BE49-F238E27FC236}">
                <a16:creationId xmlns:a16="http://schemas.microsoft.com/office/drawing/2014/main" id="{5537E80A-656A-4699-96CE-F8CC7CAA0082}"/>
              </a:ext>
            </a:extLst>
          </p:cNvPr>
          <p:cNvGrpSpPr/>
          <p:nvPr/>
        </p:nvGrpSpPr>
        <p:grpSpPr>
          <a:xfrm>
            <a:off x="6798817" y="3931101"/>
            <a:ext cx="676676" cy="481292"/>
            <a:chOff x="5142433" y="2358192"/>
            <a:chExt cx="676676" cy="481292"/>
          </a:xfrm>
        </p:grpSpPr>
        <p:sp>
          <p:nvSpPr>
            <p:cNvPr id="39" name="Right Arrow 56">
              <a:extLst>
                <a:ext uri="{FF2B5EF4-FFF2-40B4-BE49-F238E27FC236}">
                  <a16:creationId xmlns:a16="http://schemas.microsoft.com/office/drawing/2014/main" id="{11A9C121-2FEF-45D6-A7C9-24C8FAE38ADB}"/>
                </a:ext>
              </a:extLst>
            </p:cNvPr>
            <p:cNvSpPr/>
            <p:nvPr/>
          </p:nvSpPr>
          <p:spPr>
            <a:xfrm rot="19437222">
              <a:off x="5347300" y="2561813"/>
              <a:ext cx="462627" cy="277671"/>
            </a:xfrm>
            <a:prstGeom prst="rightArrow">
              <a:avLst>
                <a:gd name="adj1" fmla="val 18336"/>
                <a:gd name="adj2" fmla="val 50000"/>
              </a:avLst>
            </a:prstGeom>
            <a:solidFill>
              <a:srgbClr val="FF0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569978F1-9F1E-48F2-948F-2D36D51BF395}"/>
                </a:ext>
              </a:extLst>
            </p:cNvPr>
            <p:cNvSpPr txBox="1"/>
            <p:nvPr/>
          </p:nvSpPr>
          <p:spPr>
            <a:xfrm>
              <a:off x="5142433" y="2358192"/>
              <a:ext cx="67667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00" i="1">
                  <a:solidFill>
                    <a:schemeClr val="bg1">
                      <a:lumMod val="50000"/>
                    </a:schemeClr>
                  </a:solidFill>
                  <a:latin typeface="Segoe UI" charset="0"/>
                  <a:ea typeface="Segoe UI" charset="0"/>
                  <a:cs typeface="Segoe UI" charset="0"/>
                </a:rPr>
                <a:t>+1</a:t>
              </a:r>
              <a:endParaRPr lang="en-US" sz="2000" i="1" dirty="0">
                <a:solidFill>
                  <a:schemeClr val="bg1">
                    <a:lumMod val="50000"/>
                  </a:schemeClr>
                </a:solidFill>
                <a:latin typeface="Segoe UI" charset="0"/>
                <a:ea typeface="Segoe UI" charset="0"/>
                <a:cs typeface="Segoe UI" charset="0"/>
              </a:endParaRPr>
            </a:p>
          </p:txBody>
        </p:sp>
      </p:grpSp>
      <p:sp>
        <p:nvSpPr>
          <p:cNvPr id="41" name="TextBox 40">
            <a:extLst>
              <a:ext uri="{FF2B5EF4-FFF2-40B4-BE49-F238E27FC236}">
                <a16:creationId xmlns:a16="http://schemas.microsoft.com/office/drawing/2014/main" id="{849A4090-9316-4607-AB69-FDE157A02E9F}"/>
              </a:ext>
            </a:extLst>
          </p:cNvPr>
          <p:cNvSpPr txBox="1"/>
          <p:nvPr/>
        </p:nvSpPr>
        <p:spPr>
          <a:xfrm>
            <a:off x="7332822" y="2570541"/>
            <a:ext cx="444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>
                <a:solidFill>
                  <a:schemeClr val="bg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3</a:t>
            </a:r>
            <a:endParaRPr lang="en-US" sz="3200" b="1" dirty="0">
              <a:solidFill>
                <a:schemeClr val="bg1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B2BDD52-D095-47FF-95C5-2DC299C850FD}"/>
              </a:ext>
            </a:extLst>
          </p:cNvPr>
          <p:cNvSpPr txBox="1"/>
          <p:nvPr/>
        </p:nvSpPr>
        <p:spPr>
          <a:xfrm>
            <a:off x="221938" y="4281296"/>
            <a:ext cx="547419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000" dirty="0"/>
              <a:t>the actual patterns of bits are the same.</a:t>
            </a:r>
            <a:br>
              <a:rPr lang="en-US" sz="2000" dirty="0"/>
            </a:br>
            <a:r>
              <a:rPr lang="en-US" sz="2000" dirty="0"/>
              <a:t>so how does the computer "know" whether it's</a:t>
            </a:r>
          </a:p>
          <a:p>
            <a:pPr algn="ctr"/>
            <a:r>
              <a:rPr lang="en-US" sz="2000" dirty="0"/>
              <a:t>doing signed or unsigned addition?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782CD3AD-11B9-444C-9124-672877693084}"/>
              </a:ext>
            </a:extLst>
          </p:cNvPr>
          <p:cNvSpPr txBox="1"/>
          <p:nvPr/>
        </p:nvSpPr>
        <p:spPr>
          <a:xfrm>
            <a:off x="7085174" y="2564863"/>
            <a:ext cx="4444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b="1" dirty="0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-</a:t>
            </a:r>
          </a:p>
        </p:txBody>
      </p:sp>
    </p:spTree>
    <p:extLst>
      <p:ext uri="{BB962C8B-B14F-4D97-AF65-F5344CB8AC3E}">
        <p14:creationId xmlns:p14="http://schemas.microsoft.com/office/powerpoint/2010/main" val="723012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5" fill="hold">
                      <p:stCondLst>
                        <p:cond delay="indefinite"/>
                      </p:stCondLst>
                      <p:childTnLst>
                        <p:par>
                          <p:cTn id="96" fill="hold">
                            <p:stCondLst>
                              <p:cond delay="0"/>
                            </p:stCondLst>
                            <p:childTnLst>
                              <p:par>
                                <p:cTn id="9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 animBg="1"/>
      <p:bldP spid="18" grpId="0"/>
      <p:bldP spid="19" grpId="0"/>
      <p:bldP spid="41" grpId="0"/>
      <p:bldP spid="42" grpId="0"/>
      <p:bldP spid="4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1">
                <a:lumMod val="29000"/>
              </a:schemeClr>
            </a:gs>
            <a:gs pos="23000">
              <a:schemeClr val="accent1">
                <a:lumMod val="29000"/>
              </a:schemeClr>
            </a:gs>
            <a:gs pos="69000">
              <a:schemeClr val="accent1">
                <a:lumMod val="15000"/>
              </a:schemeClr>
            </a:gs>
            <a:gs pos="97000">
              <a:schemeClr val="accent1">
                <a:lumMod val="1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FB781A46-65DE-42F8-8787-D708825136F3}"/>
              </a:ext>
            </a:extLst>
          </p:cNvPr>
          <p:cNvSpPr txBox="1"/>
          <p:nvPr/>
        </p:nvSpPr>
        <p:spPr>
          <a:xfrm>
            <a:off x="1572557" y="2134225"/>
            <a:ext cx="5998886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356616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8800" b="1" i="1" u="none" strike="noStrike" kern="1200" cap="none" spc="0" normalizeH="0" baseline="0" noProof="0" dirty="0">
                <a:ln>
                  <a:noFill/>
                </a:ln>
                <a:solidFill>
                  <a:srgbClr val="F8C4EA"/>
                </a:solidFill>
                <a:effectLst/>
                <a:uLnTx/>
                <a:uFillTx/>
                <a:latin typeface="Open Sans"/>
                <a:ea typeface="+mn-ea"/>
                <a:cs typeface="+mn-cs"/>
              </a:rPr>
              <a:t>IT DOESN'T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75E40AD-CE0F-4571-9F51-9A97ECA4C50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9193" y="5715000"/>
            <a:ext cx="8545613" cy="571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790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03993 -1.96722 L -0.00885 0.17944 " pathEditMode="relative" rAng="0" ptsTypes="AA">
                                      <p:cBhvr>
                                        <p:cTn id="6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545" y="107333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4573791-8ABA-48FC-B977-7537FD08F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Binary Addition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8AEF0B10-936F-4829-B656-D25A49A5F9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Computers and 2 + 2 (well, 10 + 10, eh?)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B99E816-7699-46CD-A611-F1431698FB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54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9D668D-D133-4F77-927A-75645D18F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What.. Even.. Is.. Subtraction?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3C9AB-EACB-4081-9F41-097562BE7D6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5572" y="895350"/>
            <a:ext cx="5705850" cy="4252119"/>
          </a:xfrm>
        </p:spPr>
        <p:txBody>
          <a:bodyPr/>
          <a:lstStyle/>
          <a:p>
            <a:r>
              <a:rPr lang="en-US" dirty="0"/>
              <a:t>We </a:t>
            </a:r>
            <a:r>
              <a:rPr lang="en-US" i="1" dirty="0"/>
              <a:t>could </a:t>
            </a:r>
            <a:r>
              <a:rPr lang="en-US" dirty="0"/>
              <a:t>come up with a separate subtraction circuit, but</a:t>
            </a:r>
            <a:r>
              <a:rPr lang="mr-IN" dirty="0"/>
              <a:t>…</a:t>
            </a:r>
            <a:endParaRPr lang="en-US" dirty="0"/>
          </a:p>
          <a:p>
            <a:r>
              <a:rPr lang="en-US" dirty="0"/>
              <a:t>Algebra tells us that </a:t>
            </a:r>
            <a:r>
              <a:rPr lang="en-US" b="1" dirty="0"/>
              <a:t>x </a:t>
            </a:r>
            <a:r>
              <a:rPr lang="mr-IN" b="1" dirty="0"/>
              <a:t>-</a:t>
            </a:r>
            <a:r>
              <a:rPr lang="en-US" b="1" dirty="0"/>
              <a:t> y</a:t>
            </a:r>
            <a:r>
              <a:rPr lang="en-US" dirty="0"/>
              <a:t> =  </a:t>
            </a:r>
            <a:r>
              <a:rPr lang="en-US" b="1" dirty="0"/>
              <a:t>x + (-y)</a:t>
            </a:r>
          </a:p>
          <a:p>
            <a:r>
              <a:rPr lang="en-US" dirty="0"/>
              <a:t>Negation means </a:t>
            </a:r>
            <a:r>
              <a:rPr lang="en-US" b="1" dirty="0">
                <a:solidFill>
                  <a:schemeClr val="accent4">
                    <a:lumMod val="75000"/>
                  </a:schemeClr>
                </a:solidFill>
              </a:rPr>
              <a:t>flip the bits</a:t>
            </a:r>
            <a:r>
              <a:rPr lang="en-US" dirty="0"/>
              <a:t> and </a:t>
            </a:r>
            <a:r>
              <a:rPr lang="en-US" b="1" dirty="0"/>
              <a:t>add 1</a:t>
            </a:r>
          </a:p>
          <a:p>
            <a:r>
              <a:rPr lang="en-US" dirty="0"/>
              <a:t>Flipping the bits uses NOT gates!</a:t>
            </a:r>
          </a:p>
          <a:p>
            <a:r>
              <a:rPr lang="en-US" dirty="0"/>
              <a:t>How do we add 1 without any extra circuitry?</a:t>
            </a:r>
          </a:p>
          <a:p>
            <a:pPr lvl="1"/>
            <a:r>
              <a:rPr lang="en-US" dirty="0"/>
              <a:t>We use a </a:t>
            </a:r>
            <a:r>
              <a:rPr lang="en-US" i="1" dirty="0"/>
              <a:t>full adder for the LSB, </a:t>
            </a:r>
            <a:r>
              <a:rPr lang="en-US" dirty="0"/>
              <a:t>and when</a:t>
            </a:r>
            <a:br>
              <a:rPr lang="en-US" dirty="0"/>
            </a:br>
            <a:r>
              <a:rPr lang="en-US" dirty="0"/>
              <a:t>we're subtracting, set the "</a:t>
            </a:r>
            <a:r>
              <a:rPr lang="en-US" b="1" dirty="0">
                <a:solidFill>
                  <a:schemeClr val="accent1">
                    <a:lumMod val="75000"/>
                  </a:schemeClr>
                </a:solidFill>
              </a:rPr>
              <a:t>carry in</a:t>
            </a:r>
            <a:r>
              <a:rPr lang="en-US" dirty="0"/>
              <a:t>" to </a:t>
            </a:r>
            <a:r>
              <a:rPr lang="en-US" b="1" dirty="0">
                <a:solidFill>
                  <a:srgbClr val="FF0000"/>
                </a:solidFill>
              </a:rPr>
              <a:t>1</a:t>
            </a:r>
            <a:r>
              <a:rPr lang="en-US" dirty="0"/>
              <a:t>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BDB8FC-D4EF-49CD-8875-A30605176B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20</a:t>
            </a:fld>
            <a:endParaRPr lang="en-US" dirty="0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272A1550-3AA7-49C9-928D-D75BB2B7A3AF}"/>
              </a:ext>
            </a:extLst>
          </p:cNvPr>
          <p:cNvGrpSpPr/>
          <p:nvPr/>
        </p:nvGrpSpPr>
        <p:grpSpPr>
          <a:xfrm>
            <a:off x="5786324" y="3518553"/>
            <a:ext cx="3357676" cy="1340847"/>
            <a:chOff x="5497752" y="3414426"/>
            <a:chExt cx="3357676" cy="1340847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3F0C82F3-47C6-49C8-B71B-232F65C8642D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9373FEBB-86AB-4C38-9C00-13EF1999A791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35FAFF10-AAEE-407C-AD84-E137D3C59D82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BF3200C9-A976-47EB-9AAB-8E40D2AACA92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A37DA4D4-5C93-4E55-8F7C-73A3A0A7C527}"/>
                </a:ext>
              </a:extLst>
            </p:cNvPr>
            <p:cNvCxnSpPr/>
            <p:nvPr/>
          </p:nvCxnSpPr>
          <p:spPr>
            <a:xfrm flipV="1">
              <a:off x="7072492" y="3414426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F8142C19-1ED4-40E4-A386-EDB9C25DD1A8}"/>
                </a:ext>
              </a:extLst>
            </p:cNvPr>
            <p:cNvSpPr txBox="1"/>
            <p:nvPr/>
          </p:nvSpPr>
          <p:spPr>
            <a:xfrm>
              <a:off x="5497752" y="4293608"/>
              <a:ext cx="773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</a:rPr>
                <a:t>~</a:t>
              </a:r>
              <a:r>
                <a:rPr lang="en-US" sz="2400" b="1" dirty="0"/>
                <a:t>B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53382FB7-3E23-46DE-B5F8-E295372ABCBF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1999DAFB-83BF-4409-9407-48B939C63A49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0</a:t>
              </a:r>
            </a:p>
          </p:txBody>
        </p:sp>
      </p:grpSp>
      <p:grpSp>
        <p:nvGrpSpPr>
          <p:cNvPr id="15" name="Group 14">
            <a:extLst>
              <a:ext uri="{FF2B5EF4-FFF2-40B4-BE49-F238E27FC236}">
                <a16:creationId xmlns:a16="http://schemas.microsoft.com/office/drawing/2014/main" id="{161F4A30-E383-488F-99AE-7610080D3EE1}"/>
              </a:ext>
            </a:extLst>
          </p:cNvPr>
          <p:cNvGrpSpPr/>
          <p:nvPr/>
        </p:nvGrpSpPr>
        <p:grpSpPr>
          <a:xfrm>
            <a:off x="5786324" y="2187076"/>
            <a:ext cx="3357676" cy="1340847"/>
            <a:chOff x="5497752" y="3414426"/>
            <a:chExt cx="3357676" cy="1340847"/>
          </a:xfrm>
        </p:grpSpPr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C129E895-D98D-4974-BDB1-4E87253E81EE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7D372231-0ED1-497A-99DC-84F3D3FF543D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A69CA6D5-5303-49A1-A3C8-80EA1AD9D13C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385A47C-0400-436E-8AE1-26D2BA591A92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Arrow Connector 19">
              <a:extLst>
                <a:ext uri="{FF2B5EF4-FFF2-40B4-BE49-F238E27FC236}">
                  <a16:creationId xmlns:a16="http://schemas.microsoft.com/office/drawing/2014/main" id="{BB32C6DA-3553-47E7-A35A-D88621171849}"/>
                </a:ext>
              </a:extLst>
            </p:cNvPr>
            <p:cNvCxnSpPr/>
            <p:nvPr/>
          </p:nvCxnSpPr>
          <p:spPr>
            <a:xfrm flipV="1">
              <a:off x="7072492" y="3414426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04F9EBB-F9F1-44A6-AD1D-53EC821571CF}"/>
                </a:ext>
              </a:extLst>
            </p:cNvPr>
            <p:cNvSpPr txBox="1"/>
            <p:nvPr/>
          </p:nvSpPr>
          <p:spPr>
            <a:xfrm>
              <a:off x="5497752" y="4293608"/>
              <a:ext cx="773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</a:rPr>
                <a:t>~</a:t>
              </a:r>
              <a:r>
                <a:rPr lang="en-US" sz="2400" b="1" dirty="0"/>
                <a:t>B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336A2A12-0D35-492E-B82C-0A551B642362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51979826-CA9B-45BD-9C0B-A5A564780332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1</a:t>
              </a:r>
            </a:p>
          </p:txBody>
        </p:sp>
      </p:grpSp>
      <p:grpSp>
        <p:nvGrpSpPr>
          <p:cNvPr id="24" name="Group 23">
            <a:extLst>
              <a:ext uri="{FF2B5EF4-FFF2-40B4-BE49-F238E27FC236}">
                <a16:creationId xmlns:a16="http://schemas.microsoft.com/office/drawing/2014/main" id="{8043F5FE-E609-43E7-B377-3BF1F5F9E5D6}"/>
              </a:ext>
            </a:extLst>
          </p:cNvPr>
          <p:cNvGrpSpPr/>
          <p:nvPr/>
        </p:nvGrpSpPr>
        <p:grpSpPr>
          <a:xfrm>
            <a:off x="5786324" y="1253486"/>
            <a:ext cx="3357676" cy="942960"/>
            <a:chOff x="5497752" y="3812313"/>
            <a:chExt cx="3357676" cy="942960"/>
          </a:xfrm>
        </p:grpSpPr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95CB8570-133C-4E04-A4A1-48F70F9D49E0}"/>
                </a:ext>
              </a:extLst>
            </p:cNvPr>
            <p:cNvSpPr/>
            <p:nvPr/>
          </p:nvSpPr>
          <p:spPr>
            <a:xfrm>
              <a:off x="6624148" y="3832881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CA256A69-9837-4B30-BB3F-5FED56370B11}"/>
                </a:ext>
              </a:extLst>
            </p:cNvPr>
            <p:cNvCxnSpPr/>
            <p:nvPr/>
          </p:nvCxnSpPr>
          <p:spPr>
            <a:xfrm>
              <a:off x="6175804" y="404169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Straight Arrow Connector 26">
              <a:extLst>
                <a:ext uri="{FF2B5EF4-FFF2-40B4-BE49-F238E27FC236}">
                  <a16:creationId xmlns:a16="http://schemas.microsoft.com/office/drawing/2014/main" id="{2710EB9F-DC78-43B2-9745-823490ADB492}"/>
                </a:ext>
              </a:extLst>
            </p:cNvPr>
            <p:cNvCxnSpPr/>
            <p:nvPr/>
          </p:nvCxnSpPr>
          <p:spPr>
            <a:xfrm>
              <a:off x="6175804" y="4519926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>
              <a:extLst>
                <a:ext uri="{FF2B5EF4-FFF2-40B4-BE49-F238E27FC236}">
                  <a16:creationId xmlns:a16="http://schemas.microsoft.com/office/drawing/2014/main" id="{E0D28B17-BEEA-460F-B2DF-99F0BF30092E}"/>
                </a:ext>
              </a:extLst>
            </p:cNvPr>
            <p:cNvCxnSpPr/>
            <p:nvPr/>
          </p:nvCxnSpPr>
          <p:spPr>
            <a:xfrm>
              <a:off x="7520837" y="428122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D1FBC28-089C-43B2-82C2-8E8664B0DE41}"/>
                </a:ext>
              </a:extLst>
            </p:cNvPr>
            <p:cNvSpPr txBox="1"/>
            <p:nvPr/>
          </p:nvSpPr>
          <p:spPr>
            <a:xfrm>
              <a:off x="5497752" y="4293608"/>
              <a:ext cx="773844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>
                  <a:solidFill>
                    <a:schemeClr val="accent4">
                      <a:lumMod val="75000"/>
                    </a:schemeClr>
                  </a:solidFill>
                </a:rPr>
                <a:t>~</a:t>
              </a:r>
              <a:r>
                <a:rPr lang="en-US" sz="2400" b="1" dirty="0"/>
                <a:t>B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067A1E45-C4FB-41F0-8123-C939925C799F}"/>
                </a:ext>
              </a:extLst>
            </p:cNvPr>
            <p:cNvSpPr txBox="1"/>
            <p:nvPr/>
          </p:nvSpPr>
          <p:spPr>
            <a:xfrm>
              <a:off x="5664156" y="3812313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EDB6ACBB-39DF-40DD-9E10-447EDE57FFFD}"/>
                </a:ext>
              </a:extLst>
            </p:cNvPr>
            <p:cNvSpPr txBox="1"/>
            <p:nvPr/>
          </p:nvSpPr>
          <p:spPr>
            <a:xfrm>
              <a:off x="7971341" y="4061998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2</a:t>
              </a:r>
            </a:p>
          </p:txBody>
        </p:sp>
      </p:grpSp>
      <p:sp>
        <p:nvSpPr>
          <p:cNvPr id="35" name="TextBox 34">
            <a:extLst>
              <a:ext uri="{FF2B5EF4-FFF2-40B4-BE49-F238E27FC236}">
                <a16:creationId xmlns:a16="http://schemas.microsoft.com/office/drawing/2014/main" id="{E2356D68-281C-4AE9-B221-2EDFDF0DB914}"/>
              </a:ext>
            </a:extLst>
          </p:cNvPr>
          <p:cNvSpPr txBox="1"/>
          <p:nvPr/>
        </p:nvSpPr>
        <p:spPr>
          <a:xfrm>
            <a:off x="7426141" y="3475343"/>
            <a:ext cx="60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baseline="-25000" dirty="0"/>
              <a:t>1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19E1A778-8B4E-4C4F-94AD-C0926C33247B}"/>
              </a:ext>
            </a:extLst>
          </p:cNvPr>
          <p:cNvSpPr txBox="1"/>
          <p:nvPr/>
        </p:nvSpPr>
        <p:spPr>
          <a:xfrm>
            <a:off x="7409708" y="2128161"/>
            <a:ext cx="60744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C</a:t>
            </a:r>
            <a:r>
              <a:rPr lang="en-US" sz="2400" b="1" baseline="-25000" dirty="0"/>
              <a:t>2</a:t>
            </a:r>
          </a:p>
        </p:txBody>
      </p:sp>
      <p:cxnSp>
        <p:nvCxnSpPr>
          <p:cNvPr id="37" name="Straight Arrow Connector 36">
            <a:extLst>
              <a:ext uri="{FF2B5EF4-FFF2-40B4-BE49-F238E27FC236}">
                <a16:creationId xmlns:a16="http://schemas.microsoft.com/office/drawing/2014/main" id="{69B7D863-E832-4351-B043-873827483EEF}"/>
              </a:ext>
            </a:extLst>
          </p:cNvPr>
          <p:cNvCxnSpPr/>
          <p:nvPr/>
        </p:nvCxnSpPr>
        <p:spPr>
          <a:xfrm flipV="1">
            <a:off x="7381201" y="4833696"/>
            <a:ext cx="0" cy="418455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DFA972A0-33D5-491C-BE98-EAA76562C287}"/>
              </a:ext>
            </a:extLst>
          </p:cNvPr>
          <p:cNvSpPr txBox="1"/>
          <p:nvPr/>
        </p:nvSpPr>
        <p:spPr>
          <a:xfrm>
            <a:off x="7452507" y="4835294"/>
            <a:ext cx="506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C</a:t>
            </a:r>
            <a:r>
              <a:rPr lang="en-US" sz="2400" b="1" baseline="-25000" dirty="0">
                <a:solidFill>
                  <a:schemeClr val="accent1">
                    <a:lumMod val="75000"/>
                  </a:schemeClr>
                </a:solidFill>
              </a:rPr>
              <a:t>o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560A16B8-F196-4F02-9841-A25308560F92}"/>
              </a:ext>
            </a:extLst>
          </p:cNvPr>
          <p:cNvSpPr txBox="1"/>
          <p:nvPr/>
        </p:nvSpPr>
        <p:spPr>
          <a:xfrm>
            <a:off x="7127986" y="5218261"/>
            <a:ext cx="5064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rgbClr val="FF0000"/>
                </a:solidFill>
              </a:rPr>
              <a:t>1</a:t>
            </a:r>
            <a:endParaRPr lang="en-US" sz="2400" b="1" baseline="-250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05210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  <p:bldP spid="38" grpId="0"/>
      <p:bldP spid="3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makes a good word size?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Can you think of an example of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100 of something?</a:t>
            </a:r>
          </a:p>
          <a:p>
            <a:pPr lvl="1"/>
            <a:r>
              <a:rPr lang="en-US" dirty="0"/>
              <a:t>a million of something? a billion?</a:t>
            </a:r>
          </a:p>
          <a:p>
            <a:pPr lvl="1"/>
            <a:r>
              <a:rPr lang="en-US" dirty="0"/>
              <a:t>a </a:t>
            </a:r>
            <a:r>
              <a:rPr lang="en-US" i="1" dirty="0"/>
              <a:t>quintillion </a:t>
            </a:r>
            <a:r>
              <a:rPr lang="en-US" dirty="0"/>
              <a:t>(10</a:t>
            </a:r>
            <a:r>
              <a:rPr lang="en-US" baseline="30000" dirty="0"/>
              <a:t>18</a:t>
            </a:r>
            <a:r>
              <a:rPr lang="en-US" dirty="0"/>
              <a:t>)? </a:t>
            </a:r>
            <a:r>
              <a:rPr lang="en-US" b="1" i="1" dirty="0"/>
              <a:t>more?</a:t>
            </a:r>
          </a:p>
          <a:p>
            <a:r>
              <a:rPr lang="en-US" dirty="0"/>
              <a:t>2</a:t>
            </a:r>
            <a:r>
              <a:rPr lang="en-US" baseline="30000" dirty="0"/>
              <a:t>8</a:t>
            </a:r>
            <a:r>
              <a:rPr lang="en-US" dirty="0"/>
              <a:t> = 256, 2</a:t>
            </a:r>
            <a:r>
              <a:rPr lang="en-US" baseline="30000" dirty="0"/>
              <a:t>16</a:t>
            </a:r>
            <a:r>
              <a:rPr lang="en-US" dirty="0"/>
              <a:t> ≅ 65,000, 2</a:t>
            </a:r>
            <a:r>
              <a:rPr lang="en-US" baseline="30000" dirty="0"/>
              <a:t>32</a:t>
            </a:r>
            <a:r>
              <a:rPr lang="en-US" dirty="0"/>
              <a:t> ≅ 4 billion, 2</a:t>
            </a:r>
            <a:r>
              <a:rPr lang="en-US" baseline="30000" dirty="0"/>
              <a:t>64</a:t>
            </a:r>
            <a:r>
              <a:rPr lang="en-US" dirty="0"/>
              <a:t> ≅ 18 quintillion</a:t>
            </a:r>
          </a:p>
          <a:p>
            <a:r>
              <a:rPr lang="en-US" dirty="0"/>
              <a:t>For a given word size, </a:t>
            </a:r>
            <a:r>
              <a:rPr lang="en-US" b="1" dirty="0"/>
              <a:t>all the circuitry </a:t>
            </a:r>
            <a:r>
              <a:rPr lang="en-US" dirty="0"/>
              <a:t>has to be built to support it</a:t>
            </a:r>
          </a:p>
          <a:p>
            <a:pPr lvl="1"/>
            <a:r>
              <a:rPr lang="en-US" dirty="0"/>
              <a:t>64 1-bit adders</a:t>
            </a:r>
          </a:p>
          <a:p>
            <a:pPr lvl="1"/>
            <a:r>
              <a:rPr lang="en-US" dirty="0"/>
              <a:t>128 wires going in</a:t>
            </a:r>
          </a:p>
          <a:p>
            <a:pPr lvl="1"/>
            <a:r>
              <a:rPr lang="en-US" dirty="0"/>
              <a:t>64 wires coming out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CS447 (2184)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52B95B-556F-44BD-91A5-D80C1B9E2BB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7132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21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4026282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Gate Delay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500" y="895350"/>
            <a:ext cx="6839712" cy="4252119"/>
          </a:xfrm>
        </p:spPr>
        <p:txBody>
          <a:bodyPr/>
          <a:lstStyle/>
          <a:p>
            <a:r>
              <a:rPr lang="en-US" dirty="0"/>
              <a:t>Electrical signals </a:t>
            </a:r>
            <a:r>
              <a:rPr lang="en-US" b="1" dirty="0"/>
              <a:t>can't move </a:t>
            </a:r>
            <a:r>
              <a:rPr lang="en-US" dirty="0"/>
              <a:t>infinitely fast</a:t>
            </a:r>
          </a:p>
          <a:p>
            <a:r>
              <a:rPr lang="en-US" dirty="0"/>
              <a:t>Transistors </a:t>
            </a:r>
            <a:r>
              <a:rPr lang="en-US" b="1" dirty="0"/>
              <a:t>can't turn on and off </a:t>
            </a:r>
            <a:r>
              <a:rPr lang="en-US" dirty="0"/>
              <a:t>infinitely fast</a:t>
            </a:r>
          </a:p>
          <a:p>
            <a:r>
              <a:rPr lang="en-US" dirty="0"/>
              <a:t>Since each digit must wait for the next smaller digit to compute its carry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ripple carry is </a:t>
            </a:r>
            <a:r>
              <a:rPr lang="en-US" b="1" dirty="0"/>
              <a:t>linear in the number of digits</a:t>
            </a:r>
          </a:p>
          <a:p>
            <a:r>
              <a:rPr lang="en-US" dirty="0"/>
              <a:t>This is a diagram of how the outputs of a 16-bit ripple carry adder change over time</a:t>
            </a:r>
            <a:endParaRPr lang="en-US" sz="1600" dirty="0"/>
          </a:p>
          <a:p>
            <a:pPr lvl="1"/>
            <a:r>
              <a:rPr lang="en-US" dirty="0"/>
              <a:t>it's measured in </a:t>
            </a:r>
            <a:r>
              <a:rPr lang="en-US" i="1" dirty="0"/>
              <a:t>picoseconds!</a:t>
            </a:r>
            <a:r>
              <a:rPr lang="en-US" dirty="0"/>
              <a:t> so ~100ps total</a:t>
            </a:r>
          </a:p>
          <a:p>
            <a:r>
              <a:rPr lang="en-US" dirty="0"/>
              <a:t>But if we went to 32 bits, it'd take 200ps</a:t>
            </a:r>
          </a:p>
          <a:p>
            <a:pPr lvl="1"/>
            <a:r>
              <a:rPr lang="en-US" dirty="0"/>
              <a:t>and 64 bits, 400ps...</a:t>
            </a:r>
          </a:p>
          <a:p>
            <a:r>
              <a:rPr lang="en-US" dirty="0"/>
              <a:t>There </a:t>
            </a:r>
            <a:r>
              <a:rPr lang="en-US" i="1" dirty="0"/>
              <a:t>are</a:t>
            </a:r>
            <a:r>
              <a:rPr lang="en-US" dirty="0"/>
              <a:t> more efficient ways of adding</a:t>
            </a:r>
          </a:p>
          <a:p>
            <a:pPr lvl="1"/>
            <a:r>
              <a:rPr lang="en-US" dirty="0"/>
              <a:t>details, </a:t>
            </a:r>
            <a:r>
              <a:rPr lang="en-US" dirty="0" err="1"/>
              <a:t>schmetails</a:t>
            </a:r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CS447 (2184)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52B95B-556F-44BD-91A5-D80C1B9E2BB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7132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22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028" name="Picture 4" descr="ttps://pbs.twimg.com/media/C-r-wlYUAAAcX7e.jpg:larg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8438" t="14235" r="27343" b="4569"/>
          <a:stretch/>
        </p:blipFill>
        <p:spPr bwMode="auto">
          <a:xfrm>
            <a:off x="6781800" y="681762"/>
            <a:ext cx="2362200" cy="46151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Rectangle 6"/>
          <p:cNvSpPr/>
          <p:nvPr/>
        </p:nvSpPr>
        <p:spPr>
          <a:xfrm>
            <a:off x="6000225" y="5328080"/>
            <a:ext cx="2185214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l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(courtesy of Kate </a:t>
            </a:r>
            <a:r>
              <a:rPr kumimoji="0" lang="en-US" sz="1400" b="0" i="1" u="none" strike="noStrike" kern="1200" cap="none" spc="0" normalizeH="0" baseline="0" noProof="0" dirty="0" err="1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Temkin</a:t>
            </a:r>
            <a:r>
              <a:rPr kumimoji="0" lang="en-US" sz="1400" b="0" i="1" u="none" strike="noStrike" kern="120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)</a:t>
            </a:r>
            <a:endParaRPr kumimoji="0" lang="en-US" sz="1404" b="0" i="1" u="none" strike="noStrike" kern="120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4487798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A62BA32-B6FE-425A-9A7E-F749227169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400" dirty="0"/>
              <a:t>Overflow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249BDFC0-F13D-4904-B050-5E7965738D8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Revisiting What Happens When We Run Out of Dang Space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8F741D2-18E3-448B-B40F-DBFC45047D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6270101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7BE30-83E9-43D0-B056-31ABD4F60B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many bits?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F690CF-ABC4-499D-8936-5074008B9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77907" y="869576"/>
            <a:ext cx="6180044" cy="4731654"/>
          </a:xfrm>
        </p:spPr>
        <p:txBody>
          <a:bodyPr>
            <a:normAutofit/>
          </a:bodyPr>
          <a:lstStyle/>
          <a:p>
            <a:r>
              <a:rPr lang="en-US" dirty="0"/>
              <a:t>If you add two 2-digit decimal numbers, what's the </a:t>
            </a:r>
            <a:r>
              <a:rPr lang="en-US" b="1" dirty="0"/>
              <a:t>largest number </a:t>
            </a:r>
            <a:r>
              <a:rPr lang="en-US" dirty="0"/>
              <a:t>you can get?</a:t>
            </a:r>
          </a:p>
          <a:p>
            <a:r>
              <a:rPr lang="en-US" dirty="0"/>
              <a:t>What about two 4-digit decimal numbers?</a:t>
            </a:r>
          </a:p>
          <a:p>
            <a:r>
              <a:rPr lang="en-US" dirty="0"/>
              <a:t>What about two 4-</a:t>
            </a:r>
            <a:r>
              <a:rPr lang="en-US" i="1" dirty="0"/>
              <a:t>bit</a:t>
            </a:r>
            <a:r>
              <a:rPr lang="en-US" dirty="0"/>
              <a:t> numbers? </a:t>
            </a:r>
          </a:p>
          <a:p>
            <a:r>
              <a:rPr lang="en-US" dirty="0"/>
              <a:t>What's the pattern of the </a:t>
            </a:r>
            <a:r>
              <a:rPr lang="en-US" b="1" dirty="0"/>
              <a:t>number of digits?</a:t>
            </a:r>
          </a:p>
          <a:p>
            <a:pPr lvl="1"/>
            <a:r>
              <a:rPr lang="en-US" dirty="0"/>
              <a:t>If you </a:t>
            </a:r>
            <a:r>
              <a:rPr lang="en-US" b="1" dirty="0"/>
              <a:t>add</a:t>
            </a:r>
            <a:r>
              <a:rPr lang="en-US" dirty="0"/>
              <a:t> two </a:t>
            </a:r>
            <a:r>
              <a:rPr lang="en-US" i="1" dirty="0"/>
              <a:t>n</a:t>
            </a:r>
            <a:r>
              <a:rPr lang="en-US" dirty="0"/>
              <a:t>-digit numbers</a:t>
            </a:r>
            <a:r>
              <a:rPr lang="en-US" i="1" dirty="0"/>
              <a:t> in any base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The result will have </a:t>
            </a:r>
            <a:r>
              <a:rPr lang="en-US" b="1" dirty="0"/>
              <a:t>at most </a:t>
            </a:r>
            <a:r>
              <a:rPr lang="en-US" b="1" i="1" dirty="0"/>
              <a:t>n</a:t>
            </a:r>
            <a:r>
              <a:rPr lang="en-US" b="1" dirty="0"/>
              <a:t> + 1 digits</a:t>
            </a:r>
            <a:endParaRPr lang="en-US" dirty="0"/>
          </a:p>
          <a:p>
            <a:r>
              <a:rPr lang="en-US" dirty="0"/>
              <a:t>That means if we add two </a:t>
            </a:r>
            <a:r>
              <a:rPr lang="en-US" b="1" dirty="0"/>
              <a:t>32-bit </a:t>
            </a:r>
            <a:r>
              <a:rPr lang="en-US" dirty="0"/>
              <a:t>numbers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mr-IN" dirty="0"/>
              <a:t>…</a:t>
            </a:r>
            <a:r>
              <a:rPr lang="en-US" dirty="0"/>
              <a:t>we might get a </a:t>
            </a:r>
            <a:r>
              <a:rPr lang="en-US" b="1" dirty="0"/>
              <a:t>33-bit </a:t>
            </a:r>
            <a:r>
              <a:rPr lang="en-US" dirty="0"/>
              <a:t>result!</a:t>
            </a:r>
          </a:p>
          <a:p>
            <a:pPr lvl="1"/>
            <a:r>
              <a:rPr lang="en-US" dirty="0"/>
              <a:t>(It’s the 32 S output bits, and the last carry-out bit)</a:t>
            </a:r>
          </a:p>
          <a:p>
            <a:pPr lvl="1"/>
            <a:r>
              <a:rPr lang="en-US" dirty="0"/>
              <a:t>if we have more bits than we can store in our number, that's </a:t>
            </a:r>
            <a:r>
              <a:rPr lang="en-US" b="1" dirty="0"/>
              <a:t>overflow.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06B3067-047C-4813-B7EA-21EA16C532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24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7C387CB-896F-415A-B20E-A609C8566746}"/>
              </a:ext>
            </a:extLst>
          </p:cNvPr>
          <p:cNvSpPr txBox="1"/>
          <p:nvPr/>
        </p:nvSpPr>
        <p:spPr>
          <a:xfrm>
            <a:off x="6433456" y="1055594"/>
            <a:ext cx="947057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99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+99</a:t>
            </a:r>
          </a:p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198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215FB19-523E-4E4A-B892-B4DA59E6ACC4}"/>
              </a:ext>
            </a:extLst>
          </p:cNvPr>
          <p:cNvSpPr txBox="1"/>
          <p:nvPr/>
        </p:nvSpPr>
        <p:spPr>
          <a:xfrm>
            <a:off x="7380514" y="1055594"/>
            <a:ext cx="17634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9999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+9999</a:t>
            </a:r>
          </a:p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19998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7ED667E-3011-4F53-8557-E4749F00DAAA}"/>
              </a:ext>
            </a:extLst>
          </p:cNvPr>
          <p:cNvSpPr txBox="1"/>
          <p:nvPr/>
        </p:nvSpPr>
        <p:spPr>
          <a:xfrm>
            <a:off x="6906984" y="2780287"/>
            <a:ext cx="1763486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1111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+1111</a:t>
            </a:r>
          </a:p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11110</a:t>
            </a:r>
          </a:p>
        </p:txBody>
      </p:sp>
    </p:spTree>
    <p:extLst>
      <p:ext uri="{BB962C8B-B14F-4D97-AF65-F5344CB8AC3E}">
        <p14:creationId xmlns:p14="http://schemas.microsoft.com/office/powerpoint/2010/main" val="29606690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16DD344-101A-485F-9E5E-DF9AD2240B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Overflow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86CE31-8C03-474F-AD93-9995F178B77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</a:t>
            </a:r>
            <a:r>
              <a:rPr lang="en-US" i="1" dirty="0"/>
              <a:t>unsigned</a:t>
            </a:r>
            <a:r>
              <a:rPr lang="en-US" dirty="0"/>
              <a:t> addition, it's easy</a:t>
            </a:r>
          </a:p>
          <a:p>
            <a:r>
              <a:rPr lang="en-US" dirty="0"/>
              <a:t>For an n-bit adder:</a:t>
            </a:r>
          </a:p>
          <a:p>
            <a:pPr lvl="1"/>
            <a:r>
              <a:rPr lang="en-US" dirty="0"/>
              <a:t>just look at the </a:t>
            </a:r>
            <a:r>
              <a:rPr lang="en-US" b="1" dirty="0"/>
              <a:t>C</a:t>
            </a:r>
            <a:r>
              <a:rPr lang="en-US" b="1" baseline="-25000" dirty="0"/>
              <a:t>o</a:t>
            </a:r>
            <a:r>
              <a:rPr lang="en-US" dirty="0"/>
              <a:t> of the </a:t>
            </a:r>
            <a:r>
              <a:rPr lang="en-US" b="1" dirty="0"/>
              <a:t>MSB</a:t>
            </a:r>
          </a:p>
          <a:p>
            <a:pPr lvl="1"/>
            <a:r>
              <a:rPr lang="en-US" dirty="0"/>
              <a:t>if it's 1, </a:t>
            </a:r>
            <a:r>
              <a:rPr lang="en-US" b="1" dirty="0"/>
              <a:t>it's an overflow.</a:t>
            </a:r>
          </a:p>
          <a:p>
            <a:r>
              <a:rPr lang="en-US" dirty="0"/>
              <a:t>What about subtraction?</a:t>
            </a:r>
          </a:p>
          <a:p>
            <a:pPr lvl="1"/>
            <a:r>
              <a:rPr lang="en-US" sz="1400" dirty="0" err="1"/>
              <a:t>shhh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BB5B89-5517-4585-84E4-3254A7FCB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25</a:t>
            </a:fld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D233E5E-F2A8-4D98-B9A9-FBE2356F6D14}"/>
              </a:ext>
            </a:extLst>
          </p:cNvPr>
          <p:cNvSpPr txBox="1">
            <a:spLocks/>
          </p:cNvSpPr>
          <p:nvPr/>
        </p:nvSpPr>
        <p:spPr>
          <a:xfrm>
            <a:off x="8515350" y="5562864"/>
            <a:ext cx="685800" cy="30427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356616" rtl="0" eaLnBrk="1" latinLnBrk="0" hangingPunct="1">
              <a:defRPr sz="9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56616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713232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069848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426464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783080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139696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2496312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2852928" algn="l" defTabSz="356616" rtl="0" eaLnBrk="1" latinLnBrk="0" hangingPunct="1">
              <a:defRPr sz="1404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3552B95B-556F-44BD-91A5-D80C1B9E2BB3}" type="slidenum">
              <a:rPr lang="en-US" smtClean="0"/>
              <a:pPr/>
              <a:t>25</a:t>
            </a:fld>
            <a:endParaRPr lang="en-US"/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E6BD5BD1-81C5-4361-A19F-8214D48F6C35}"/>
              </a:ext>
            </a:extLst>
          </p:cNvPr>
          <p:cNvGrpSpPr/>
          <p:nvPr/>
        </p:nvGrpSpPr>
        <p:grpSpPr>
          <a:xfrm>
            <a:off x="5772150" y="1646976"/>
            <a:ext cx="3191272" cy="3605914"/>
            <a:chOff x="5715000" y="1381072"/>
            <a:chExt cx="3191272" cy="3605914"/>
          </a:xfrm>
        </p:grpSpPr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A0F0C4DF-C824-409C-A50C-092012AF21C2}"/>
                </a:ext>
              </a:extLst>
            </p:cNvPr>
            <p:cNvSpPr/>
            <p:nvPr/>
          </p:nvSpPr>
          <p:spPr>
            <a:xfrm>
              <a:off x="6674992" y="4064594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8" name="Straight Arrow Connector 7">
              <a:extLst>
                <a:ext uri="{FF2B5EF4-FFF2-40B4-BE49-F238E27FC236}">
                  <a16:creationId xmlns:a16="http://schemas.microsoft.com/office/drawing/2014/main" id="{708768EF-FFFD-416A-B8AB-65C50766EAC2}"/>
                </a:ext>
              </a:extLst>
            </p:cNvPr>
            <p:cNvCxnSpPr/>
            <p:nvPr/>
          </p:nvCxnSpPr>
          <p:spPr>
            <a:xfrm>
              <a:off x="6226648" y="427340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Arrow Connector 8">
              <a:extLst>
                <a:ext uri="{FF2B5EF4-FFF2-40B4-BE49-F238E27FC236}">
                  <a16:creationId xmlns:a16="http://schemas.microsoft.com/office/drawing/2014/main" id="{DB71F1B0-FD93-4855-A6F8-D36707F20C81}"/>
                </a:ext>
              </a:extLst>
            </p:cNvPr>
            <p:cNvCxnSpPr/>
            <p:nvPr/>
          </p:nvCxnSpPr>
          <p:spPr>
            <a:xfrm>
              <a:off x="6226648" y="4751639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Arrow Connector 9">
              <a:extLst>
                <a:ext uri="{FF2B5EF4-FFF2-40B4-BE49-F238E27FC236}">
                  <a16:creationId xmlns:a16="http://schemas.microsoft.com/office/drawing/2014/main" id="{A78BD6F6-CAB2-4D4F-918A-6F0AECBE073D}"/>
                </a:ext>
              </a:extLst>
            </p:cNvPr>
            <p:cNvCxnSpPr/>
            <p:nvPr/>
          </p:nvCxnSpPr>
          <p:spPr>
            <a:xfrm>
              <a:off x="7571681" y="4512938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>
              <a:extLst>
                <a:ext uri="{FF2B5EF4-FFF2-40B4-BE49-F238E27FC236}">
                  <a16:creationId xmlns:a16="http://schemas.microsoft.com/office/drawing/2014/main" id="{ECE6144A-1B58-4D48-BEC9-80F898EFD789}"/>
                </a:ext>
              </a:extLst>
            </p:cNvPr>
            <p:cNvCxnSpPr/>
            <p:nvPr/>
          </p:nvCxnSpPr>
          <p:spPr>
            <a:xfrm flipV="1">
              <a:off x="7123336" y="3646139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5A29D815-9EDA-4B38-93F7-9B8243A03466}"/>
                </a:ext>
              </a:extLst>
            </p:cNvPr>
            <p:cNvSpPr txBox="1"/>
            <p:nvPr/>
          </p:nvSpPr>
          <p:spPr>
            <a:xfrm>
              <a:off x="5715000" y="4525321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C0033077-A191-4B30-9C11-5F34ACBDA789}"/>
                </a:ext>
              </a:extLst>
            </p:cNvPr>
            <p:cNvSpPr txBox="1"/>
            <p:nvPr/>
          </p:nvSpPr>
          <p:spPr>
            <a:xfrm>
              <a:off x="5715000" y="4044026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E2A1C72A-FB16-47F7-B398-5F0864D43AA6}"/>
                </a:ext>
              </a:extLst>
            </p:cNvPr>
            <p:cNvSpPr txBox="1"/>
            <p:nvPr/>
          </p:nvSpPr>
          <p:spPr>
            <a:xfrm>
              <a:off x="8022185" y="4293711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0</a:t>
              </a:r>
            </a:p>
          </p:txBody>
        </p:sp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327323CE-5CC8-4FD7-8F41-E93F0ABED73A}"/>
                </a:ext>
              </a:extLst>
            </p:cNvPr>
            <p:cNvSpPr/>
            <p:nvPr/>
          </p:nvSpPr>
          <p:spPr>
            <a:xfrm>
              <a:off x="6674992" y="2733117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AE387E46-4DDB-4A2B-980B-209B58D21A75}"/>
                </a:ext>
              </a:extLst>
            </p:cNvPr>
            <p:cNvCxnSpPr/>
            <p:nvPr/>
          </p:nvCxnSpPr>
          <p:spPr>
            <a:xfrm>
              <a:off x="6226648" y="2941928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CB7546BC-0238-4712-B5DA-70703AF11BE7}"/>
                </a:ext>
              </a:extLst>
            </p:cNvPr>
            <p:cNvCxnSpPr/>
            <p:nvPr/>
          </p:nvCxnSpPr>
          <p:spPr>
            <a:xfrm>
              <a:off x="6226648" y="3420162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69764344-A0A2-448B-AA3C-674837629916}"/>
                </a:ext>
              </a:extLst>
            </p:cNvPr>
            <p:cNvCxnSpPr/>
            <p:nvPr/>
          </p:nvCxnSpPr>
          <p:spPr>
            <a:xfrm>
              <a:off x="7571681" y="3181461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7D9861D2-77B8-4F59-B905-97DBEEBE16CA}"/>
                </a:ext>
              </a:extLst>
            </p:cNvPr>
            <p:cNvCxnSpPr/>
            <p:nvPr/>
          </p:nvCxnSpPr>
          <p:spPr>
            <a:xfrm flipV="1">
              <a:off x="7123336" y="2314662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A48D1DD8-ABD4-4A77-A030-BCD1BB38D65A}"/>
                </a:ext>
              </a:extLst>
            </p:cNvPr>
            <p:cNvSpPr txBox="1"/>
            <p:nvPr/>
          </p:nvSpPr>
          <p:spPr>
            <a:xfrm>
              <a:off x="5715000" y="3193844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8D96C68D-8D53-45E7-AF0A-16DA0E8F2CC3}"/>
                </a:ext>
              </a:extLst>
            </p:cNvPr>
            <p:cNvSpPr txBox="1"/>
            <p:nvPr/>
          </p:nvSpPr>
          <p:spPr>
            <a:xfrm>
              <a:off x="5715000" y="2712549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C2E7DF88-B81A-4370-874E-BA2D485C1BB4}"/>
                </a:ext>
              </a:extLst>
            </p:cNvPr>
            <p:cNvSpPr txBox="1"/>
            <p:nvPr/>
          </p:nvSpPr>
          <p:spPr>
            <a:xfrm>
              <a:off x="8022185" y="2962234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1</a:t>
              </a:r>
            </a:p>
          </p:txBody>
        </p:sp>
        <p:sp>
          <p:nvSpPr>
            <p:cNvPr id="23" name="Rectangle 22">
              <a:extLst>
                <a:ext uri="{FF2B5EF4-FFF2-40B4-BE49-F238E27FC236}">
                  <a16:creationId xmlns:a16="http://schemas.microsoft.com/office/drawing/2014/main" id="{EF2BD81B-E22B-4735-A4D7-08699CF0A17E}"/>
                </a:ext>
              </a:extLst>
            </p:cNvPr>
            <p:cNvSpPr/>
            <p:nvPr/>
          </p:nvSpPr>
          <p:spPr>
            <a:xfrm>
              <a:off x="6674992" y="1401640"/>
              <a:ext cx="896689" cy="896688"/>
            </a:xfrm>
            <a:prstGeom prst="rect">
              <a:avLst/>
            </a:prstGeom>
            <a:solidFill>
              <a:schemeClr val="accent4">
                <a:lumMod val="60000"/>
                <a:lumOff val="40000"/>
              </a:schemeClr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4800" b="1" dirty="0">
                  <a:solidFill>
                    <a:schemeClr val="tx1"/>
                  </a:solidFill>
                </a:rPr>
                <a:t>+</a:t>
              </a:r>
              <a:endParaRPr lang="en-US" sz="1200" b="1" dirty="0">
                <a:solidFill>
                  <a:schemeClr val="tx1"/>
                </a:solidFill>
              </a:endParaRPr>
            </a:p>
          </p:txBody>
        </p:sp>
        <p:cxnSp>
          <p:nvCxnSpPr>
            <p:cNvPr id="24" name="Straight Arrow Connector 23">
              <a:extLst>
                <a:ext uri="{FF2B5EF4-FFF2-40B4-BE49-F238E27FC236}">
                  <a16:creationId xmlns:a16="http://schemas.microsoft.com/office/drawing/2014/main" id="{2CF33914-78F5-4A4B-AD5A-C8520B4C2F12}"/>
                </a:ext>
              </a:extLst>
            </p:cNvPr>
            <p:cNvCxnSpPr/>
            <p:nvPr/>
          </p:nvCxnSpPr>
          <p:spPr>
            <a:xfrm>
              <a:off x="6226648" y="1610451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Straight Arrow Connector 24">
              <a:extLst>
                <a:ext uri="{FF2B5EF4-FFF2-40B4-BE49-F238E27FC236}">
                  <a16:creationId xmlns:a16="http://schemas.microsoft.com/office/drawing/2014/main" id="{2584B77F-7AB4-4E7E-9B71-7CDBA1BA1765}"/>
                </a:ext>
              </a:extLst>
            </p:cNvPr>
            <p:cNvCxnSpPr/>
            <p:nvPr/>
          </p:nvCxnSpPr>
          <p:spPr>
            <a:xfrm>
              <a:off x="6226648" y="2088685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Straight Arrow Connector 25">
              <a:extLst>
                <a:ext uri="{FF2B5EF4-FFF2-40B4-BE49-F238E27FC236}">
                  <a16:creationId xmlns:a16="http://schemas.microsoft.com/office/drawing/2014/main" id="{3A33C4F4-068D-4498-8306-8757B323028A}"/>
                </a:ext>
              </a:extLst>
            </p:cNvPr>
            <p:cNvCxnSpPr/>
            <p:nvPr/>
          </p:nvCxnSpPr>
          <p:spPr>
            <a:xfrm>
              <a:off x="7571681" y="1849984"/>
              <a:ext cx="448344" cy="0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9629403C-A6E3-4C70-98BC-830E1657CC5E}"/>
                </a:ext>
              </a:extLst>
            </p:cNvPr>
            <p:cNvSpPr txBox="1"/>
            <p:nvPr/>
          </p:nvSpPr>
          <p:spPr>
            <a:xfrm>
              <a:off x="5715000" y="1862367"/>
              <a:ext cx="60744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B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DE08383C-85E8-4051-93B9-999E78EB0617}"/>
                </a:ext>
              </a:extLst>
            </p:cNvPr>
            <p:cNvSpPr txBox="1"/>
            <p:nvPr/>
          </p:nvSpPr>
          <p:spPr>
            <a:xfrm>
              <a:off x="5715000" y="1381072"/>
              <a:ext cx="60527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A</a:t>
              </a:r>
              <a:r>
                <a:rPr lang="en-US" sz="2400" b="1" baseline="-25000" dirty="0"/>
                <a:t>2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E1683392-4CC0-4320-ADBD-869A111E9CC5}"/>
                </a:ext>
              </a:extLst>
            </p:cNvPr>
            <p:cNvSpPr txBox="1"/>
            <p:nvPr/>
          </p:nvSpPr>
          <p:spPr>
            <a:xfrm>
              <a:off x="8022185" y="1630757"/>
              <a:ext cx="884087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1" dirty="0"/>
                <a:t>S</a:t>
              </a:r>
              <a:r>
                <a:rPr lang="en-US" sz="2400" b="1" baseline="-25000" dirty="0"/>
                <a:t>2</a:t>
              </a:r>
            </a:p>
          </p:txBody>
        </p:sp>
      </p:grpSp>
      <p:grpSp>
        <p:nvGrpSpPr>
          <p:cNvPr id="30" name="Group 29">
            <a:extLst>
              <a:ext uri="{FF2B5EF4-FFF2-40B4-BE49-F238E27FC236}">
                <a16:creationId xmlns:a16="http://schemas.microsoft.com/office/drawing/2014/main" id="{C81983E8-66FD-4012-BC6B-A41A6AE7082F}"/>
              </a:ext>
            </a:extLst>
          </p:cNvPr>
          <p:cNvGrpSpPr/>
          <p:nvPr/>
        </p:nvGrpSpPr>
        <p:grpSpPr>
          <a:xfrm>
            <a:off x="6773872" y="810471"/>
            <a:ext cx="813228" cy="857073"/>
            <a:chOff x="6716722" y="544567"/>
            <a:chExt cx="813228" cy="857073"/>
          </a:xfrm>
        </p:grpSpPr>
        <p:cxnSp>
          <p:nvCxnSpPr>
            <p:cNvPr id="31" name="Straight Arrow Connector 30">
              <a:extLst>
                <a:ext uri="{FF2B5EF4-FFF2-40B4-BE49-F238E27FC236}">
                  <a16:creationId xmlns:a16="http://schemas.microsoft.com/office/drawing/2014/main" id="{C1CB4BC4-A4CB-45CD-AA22-B5489CC414E9}"/>
                </a:ext>
              </a:extLst>
            </p:cNvPr>
            <p:cNvCxnSpPr/>
            <p:nvPr/>
          </p:nvCxnSpPr>
          <p:spPr>
            <a:xfrm flipV="1">
              <a:off x="7123336" y="983185"/>
              <a:ext cx="0" cy="418455"/>
            </a:xfrm>
            <a:prstGeom prst="straightConnector1">
              <a:avLst/>
            </a:prstGeom>
            <a:ln w="5715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206D68D-1A15-4AA1-BFD7-AAD57662C792}"/>
                </a:ext>
              </a:extLst>
            </p:cNvPr>
            <p:cNvSpPr txBox="1"/>
            <p:nvPr/>
          </p:nvSpPr>
          <p:spPr>
            <a:xfrm>
              <a:off x="6716722" y="544567"/>
              <a:ext cx="81322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1" dirty="0"/>
                <a:t>OVF</a:t>
              </a:r>
              <a:endParaRPr lang="en-US" sz="2400" b="1" baseline="-25000" dirty="0"/>
            </a:p>
          </p:txBody>
        </p:sp>
      </p:grpSp>
    </p:spTree>
    <p:extLst>
      <p:ext uri="{BB962C8B-B14F-4D97-AF65-F5344CB8AC3E}">
        <p14:creationId xmlns:p14="http://schemas.microsoft.com/office/powerpoint/2010/main" val="42524713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0856F1-7D11-46E4-8AFD-B2A0B269A39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Hmm, negative numbers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F786E7-8512-48A9-8E87-5CA7EDE7A9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213" y="895350"/>
            <a:ext cx="8432137" cy="4252119"/>
          </a:xfrm>
        </p:spPr>
        <p:txBody>
          <a:bodyPr/>
          <a:lstStyle/>
          <a:p>
            <a:r>
              <a:rPr lang="en-US" dirty="0"/>
              <a:t>The signed number line looks</a:t>
            </a:r>
            <a:br>
              <a:rPr lang="en-US" dirty="0"/>
            </a:br>
            <a:r>
              <a:rPr lang="en-US" dirty="0"/>
              <a:t>like this:</a:t>
            </a:r>
          </a:p>
          <a:p>
            <a:r>
              <a:rPr lang="en-US" dirty="0"/>
              <a:t>Overflow occurs if we go off</a:t>
            </a:r>
            <a:br>
              <a:rPr lang="en-US" dirty="0"/>
            </a:br>
            <a:r>
              <a:rPr lang="en-US" b="1" dirty="0"/>
              <a:t>either end of the number line</a:t>
            </a:r>
          </a:p>
          <a:p>
            <a:r>
              <a:rPr lang="en-US" dirty="0"/>
              <a:t>In </a:t>
            </a:r>
            <a:r>
              <a:rPr lang="en-US" b="1" dirty="0"/>
              <a:t>unsigned</a:t>
            </a:r>
            <a:r>
              <a:rPr lang="en-US" dirty="0"/>
              <a:t> 3-bit arithmetic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111</a:t>
            </a:r>
            <a:r>
              <a:rPr lang="en-US" baseline="-25000" dirty="0"/>
              <a:t>2</a:t>
            </a:r>
            <a:r>
              <a:rPr lang="en-US" dirty="0"/>
              <a:t> + 001</a:t>
            </a:r>
            <a:r>
              <a:rPr lang="en-US" baseline="-25000" dirty="0"/>
              <a:t>2</a:t>
            </a:r>
            <a:r>
              <a:rPr lang="en-US" dirty="0"/>
              <a:t> = 1000</a:t>
            </a:r>
            <a:r>
              <a:rPr lang="en-US" baseline="-25000" dirty="0"/>
              <a:t>2</a:t>
            </a:r>
          </a:p>
          <a:p>
            <a:pPr lvl="2"/>
            <a:r>
              <a:rPr lang="en-US" dirty="0"/>
              <a:t>that is, 7 + 1 = 8, which is </a:t>
            </a:r>
            <a:r>
              <a:rPr lang="en-US" b="1" dirty="0"/>
              <a:t>too big.</a:t>
            </a:r>
          </a:p>
          <a:p>
            <a:r>
              <a:rPr lang="en-US" dirty="0"/>
              <a:t>But in </a:t>
            </a:r>
            <a:r>
              <a:rPr lang="en-US" b="1" dirty="0"/>
              <a:t>signed</a:t>
            </a:r>
            <a:r>
              <a:rPr lang="en-US" dirty="0"/>
              <a:t> 3-bit arithmetic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 111</a:t>
            </a:r>
            <a:r>
              <a:rPr lang="en-US" baseline="-25000" dirty="0"/>
              <a:t>2</a:t>
            </a:r>
            <a:r>
              <a:rPr lang="en-US" dirty="0"/>
              <a:t> + 001</a:t>
            </a:r>
            <a:r>
              <a:rPr lang="en-US" baseline="-25000" dirty="0"/>
              <a:t>2</a:t>
            </a:r>
            <a:r>
              <a:rPr lang="en-US" dirty="0"/>
              <a:t> = 0</a:t>
            </a:r>
          </a:p>
          <a:p>
            <a:pPr lvl="2"/>
            <a:r>
              <a:rPr lang="en-US" dirty="0"/>
              <a:t>because -1 + 1 = 0!</a:t>
            </a:r>
          </a:p>
          <a:p>
            <a:r>
              <a:rPr lang="en-US" dirty="0"/>
              <a:t>Same bit patterns, but </a:t>
            </a:r>
            <a:r>
              <a:rPr lang="en-US" b="1" dirty="0"/>
              <a:t>different results.</a:t>
            </a:r>
            <a:endParaRPr lang="en-US" dirty="0"/>
          </a:p>
          <a:p>
            <a:pPr lvl="1"/>
            <a:r>
              <a:rPr lang="en-US" dirty="0"/>
              <a:t>D	</a:t>
            </a:r>
            <a:r>
              <a:rPr lang="en-US" dirty="0" err="1"/>
              <a:t>etecting</a:t>
            </a:r>
            <a:r>
              <a:rPr lang="en-US" dirty="0"/>
              <a:t> signed overflow is a bit more subtle</a:t>
            </a:r>
            <a:r>
              <a:rPr lang="mr-IN" dirty="0"/>
              <a:t>…</a:t>
            </a:r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EC7F26-171A-4136-BC74-4A50DB3C4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26</a:t>
            </a:fld>
            <a:endParaRPr lang="en-US" dirty="0"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D157A5DA-CBBA-4A89-8B11-1B3980CE5756}"/>
              </a:ext>
            </a:extLst>
          </p:cNvPr>
          <p:cNvGrpSpPr/>
          <p:nvPr/>
        </p:nvGrpSpPr>
        <p:grpSpPr>
          <a:xfrm>
            <a:off x="4276876" y="1303020"/>
            <a:ext cx="4783911" cy="1371410"/>
            <a:chOff x="2438400" y="2857500"/>
            <a:chExt cx="4783911" cy="1371410"/>
          </a:xfrm>
        </p:grpSpPr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D3186650-7610-4A13-8997-C75D228D7202}"/>
                </a:ext>
              </a:extLst>
            </p:cNvPr>
            <p:cNvGrpSpPr/>
            <p:nvPr/>
          </p:nvGrpSpPr>
          <p:grpSpPr>
            <a:xfrm>
              <a:off x="3547293" y="2857501"/>
              <a:ext cx="1066800" cy="1371409"/>
              <a:chOff x="5240382" y="2324100"/>
              <a:chExt cx="1066800" cy="1371409"/>
            </a:xfrm>
          </p:grpSpPr>
          <p:sp>
            <p:nvSpPr>
              <p:cNvPr id="33" name="TextBox 32">
                <a:extLst>
                  <a:ext uri="{FF2B5EF4-FFF2-40B4-BE49-F238E27FC236}">
                    <a16:creationId xmlns:a16="http://schemas.microsoft.com/office/drawing/2014/main" id="{933E1BFE-E8C7-4BDE-8772-D7DA8CF89865}"/>
                  </a:ext>
                </a:extLst>
              </p:cNvPr>
              <p:cNvSpPr txBox="1"/>
              <p:nvPr/>
            </p:nvSpPr>
            <p:spPr>
              <a:xfrm>
                <a:off x="5240382" y="2324100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110</a:t>
                </a:r>
              </a:p>
            </p:txBody>
          </p:sp>
          <p:sp>
            <p:nvSpPr>
              <p:cNvPr id="34" name="TextBox 33">
                <a:extLst>
                  <a:ext uri="{FF2B5EF4-FFF2-40B4-BE49-F238E27FC236}">
                    <a16:creationId xmlns:a16="http://schemas.microsoft.com/office/drawing/2014/main" id="{44B31598-9D97-40AD-BC02-16C1B8A608A4}"/>
                  </a:ext>
                </a:extLst>
              </p:cNvPr>
              <p:cNvSpPr txBox="1"/>
              <p:nvPr/>
            </p:nvSpPr>
            <p:spPr>
              <a:xfrm>
                <a:off x="5369558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-2</a:t>
                </a:r>
              </a:p>
            </p:txBody>
          </p:sp>
        </p:grpSp>
        <p:grpSp>
          <p:nvGrpSpPr>
            <p:cNvPr id="7" name="Group 6">
              <a:extLst>
                <a:ext uri="{FF2B5EF4-FFF2-40B4-BE49-F238E27FC236}">
                  <a16:creationId xmlns:a16="http://schemas.microsoft.com/office/drawing/2014/main" id="{A8E713AC-9E80-4380-A151-337069B1D7E2}"/>
                </a:ext>
              </a:extLst>
            </p:cNvPr>
            <p:cNvGrpSpPr/>
            <p:nvPr/>
          </p:nvGrpSpPr>
          <p:grpSpPr>
            <a:xfrm>
              <a:off x="2965995" y="3157836"/>
              <a:ext cx="1066800" cy="1071074"/>
              <a:chOff x="4659084" y="2624435"/>
              <a:chExt cx="1066800" cy="1071074"/>
            </a:xfrm>
          </p:grpSpPr>
          <p:sp>
            <p:nvSpPr>
              <p:cNvPr id="31" name="TextBox 30">
                <a:extLst>
                  <a:ext uri="{FF2B5EF4-FFF2-40B4-BE49-F238E27FC236}">
                    <a16:creationId xmlns:a16="http://schemas.microsoft.com/office/drawing/2014/main" id="{1EFE860C-0EEF-4FEB-B121-B038495E2F8D}"/>
                  </a:ext>
                </a:extLst>
              </p:cNvPr>
              <p:cNvSpPr txBox="1"/>
              <p:nvPr/>
            </p:nvSpPr>
            <p:spPr>
              <a:xfrm>
                <a:off x="4659084" y="2624435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101</a:t>
                </a:r>
              </a:p>
            </p:txBody>
          </p:sp>
          <p:sp>
            <p:nvSpPr>
              <p:cNvPr id="32" name="TextBox 31">
                <a:extLst>
                  <a:ext uri="{FF2B5EF4-FFF2-40B4-BE49-F238E27FC236}">
                    <a16:creationId xmlns:a16="http://schemas.microsoft.com/office/drawing/2014/main" id="{8AB9AC8C-2168-435D-905E-E38FD338E9FF}"/>
                  </a:ext>
                </a:extLst>
              </p:cNvPr>
              <p:cNvSpPr txBox="1"/>
              <p:nvPr/>
            </p:nvSpPr>
            <p:spPr>
              <a:xfrm>
                <a:off x="4814025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-3</a:t>
                </a:r>
              </a:p>
            </p:txBody>
          </p:sp>
        </p:grpSp>
        <p:grpSp>
          <p:nvGrpSpPr>
            <p:cNvPr id="8" name="Group 7">
              <a:extLst>
                <a:ext uri="{FF2B5EF4-FFF2-40B4-BE49-F238E27FC236}">
                  <a16:creationId xmlns:a16="http://schemas.microsoft.com/office/drawing/2014/main" id="{EE684D21-6774-4A0A-AAD7-4CAFCC799537}"/>
                </a:ext>
              </a:extLst>
            </p:cNvPr>
            <p:cNvGrpSpPr/>
            <p:nvPr/>
          </p:nvGrpSpPr>
          <p:grpSpPr>
            <a:xfrm>
              <a:off x="3031311" y="3315760"/>
              <a:ext cx="3657600" cy="457200"/>
              <a:chOff x="4724400" y="2782359"/>
              <a:chExt cx="3657600" cy="457200"/>
            </a:xfrm>
          </p:grpSpPr>
          <p:cxnSp>
            <p:nvCxnSpPr>
              <p:cNvPr id="27" name="Straight Connector 26">
                <a:extLst>
                  <a:ext uri="{FF2B5EF4-FFF2-40B4-BE49-F238E27FC236}">
                    <a16:creationId xmlns:a16="http://schemas.microsoft.com/office/drawing/2014/main" id="{7DFF48A6-E496-41D4-83C0-7B24F7E209D3}"/>
                  </a:ext>
                </a:extLst>
              </p:cNvPr>
              <p:cNvCxnSpPr/>
              <p:nvPr/>
            </p:nvCxnSpPr>
            <p:spPr>
              <a:xfrm>
                <a:off x="4724400" y="3010959"/>
                <a:ext cx="3657600" cy="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Straight Connector 27">
                <a:extLst>
                  <a:ext uri="{FF2B5EF4-FFF2-40B4-BE49-F238E27FC236}">
                    <a16:creationId xmlns:a16="http://schemas.microsoft.com/office/drawing/2014/main" id="{570683D8-F0D0-4D19-9787-B062BEE2E651}"/>
                  </a:ext>
                </a:extLst>
              </p:cNvPr>
              <p:cNvCxnSpPr/>
              <p:nvPr/>
            </p:nvCxnSpPr>
            <p:spPr>
              <a:xfrm>
                <a:off x="4724400" y="3005487"/>
                <a:ext cx="0" cy="22860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Straight Connector 28">
                <a:extLst>
                  <a:ext uri="{FF2B5EF4-FFF2-40B4-BE49-F238E27FC236}">
                    <a16:creationId xmlns:a16="http://schemas.microsoft.com/office/drawing/2014/main" id="{D724C4FA-17C6-4DB5-9D58-727D20C8E017}"/>
                  </a:ext>
                </a:extLst>
              </p:cNvPr>
              <p:cNvCxnSpPr/>
              <p:nvPr/>
            </p:nvCxnSpPr>
            <p:spPr>
              <a:xfrm>
                <a:off x="8382000" y="3005487"/>
                <a:ext cx="0" cy="22860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Connector 29">
                <a:extLst>
                  <a:ext uri="{FF2B5EF4-FFF2-40B4-BE49-F238E27FC236}">
                    <a16:creationId xmlns:a16="http://schemas.microsoft.com/office/drawing/2014/main" id="{6A8B745E-C438-4CEE-A1B8-622D87E8BBE6}"/>
                  </a:ext>
                </a:extLst>
              </p:cNvPr>
              <p:cNvCxnSpPr/>
              <p:nvPr/>
            </p:nvCxnSpPr>
            <p:spPr>
              <a:xfrm>
                <a:off x="6768737" y="2782359"/>
                <a:ext cx="0" cy="457200"/>
              </a:xfrm>
              <a:prstGeom prst="line">
                <a:avLst/>
              </a:prstGeom>
              <a:ln w="38100"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8">
              <a:extLst>
                <a:ext uri="{FF2B5EF4-FFF2-40B4-BE49-F238E27FC236}">
                  <a16:creationId xmlns:a16="http://schemas.microsoft.com/office/drawing/2014/main" id="{3ECBEF04-1DB5-4686-90A9-493AE3C2A179}"/>
                </a:ext>
              </a:extLst>
            </p:cNvPr>
            <p:cNvGrpSpPr/>
            <p:nvPr/>
          </p:nvGrpSpPr>
          <p:grpSpPr>
            <a:xfrm>
              <a:off x="4566196" y="2857501"/>
              <a:ext cx="1066800" cy="1371409"/>
              <a:chOff x="6259285" y="2324100"/>
              <a:chExt cx="1066800" cy="1371409"/>
            </a:xfrm>
          </p:grpSpPr>
          <p:sp>
            <p:nvSpPr>
              <p:cNvPr id="25" name="TextBox 24">
                <a:extLst>
                  <a:ext uri="{FF2B5EF4-FFF2-40B4-BE49-F238E27FC236}">
                    <a16:creationId xmlns:a16="http://schemas.microsoft.com/office/drawing/2014/main" id="{E6CBCB63-25F0-44AE-AD8D-9B4AC97894D6}"/>
                  </a:ext>
                </a:extLst>
              </p:cNvPr>
              <p:cNvSpPr txBox="1"/>
              <p:nvPr/>
            </p:nvSpPr>
            <p:spPr>
              <a:xfrm>
                <a:off x="6609081" y="3172289"/>
                <a:ext cx="33092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0</a:t>
                </a:r>
              </a:p>
            </p:txBody>
          </p:sp>
          <p:sp>
            <p:nvSpPr>
              <p:cNvPr id="26" name="TextBox 25">
                <a:extLst>
                  <a:ext uri="{FF2B5EF4-FFF2-40B4-BE49-F238E27FC236}">
                    <a16:creationId xmlns:a16="http://schemas.microsoft.com/office/drawing/2014/main" id="{5BEF071F-C133-4C40-80A3-737CC2730BC6}"/>
                  </a:ext>
                </a:extLst>
              </p:cNvPr>
              <p:cNvSpPr txBox="1"/>
              <p:nvPr/>
            </p:nvSpPr>
            <p:spPr>
              <a:xfrm>
                <a:off x="6259285" y="2324100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000</a:t>
                </a:r>
              </a:p>
            </p:txBody>
          </p:sp>
        </p:grpSp>
        <p:grpSp>
          <p:nvGrpSpPr>
            <p:cNvPr id="10" name="Group 9">
              <a:extLst>
                <a:ext uri="{FF2B5EF4-FFF2-40B4-BE49-F238E27FC236}">
                  <a16:creationId xmlns:a16="http://schemas.microsoft.com/office/drawing/2014/main" id="{7F5C7516-21BC-44C9-B85C-413CB1AB9372}"/>
                </a:ext>
              </a:extLst>
            </p:cNvPr>
            <p:cNvGrpSpPr/>
            <p:nvPr/>
          </p:nvGrpSpPr>
          <p:grpSpPr>
            <a:xfrm>
              <a:off x="5056051" y="3157836"/>
              <a:ext cx="1066800" cy="1071074"/>
              <a:chOff x="6749140" y="2624435"/>
              <a:chExt cx="1066800" cy="1071074"/>
            </a:xfrm>
          </p:grpSpPr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969C9C0F-123E-4378-858E-DD6D094CE014}"/>
                  </a:ext>
                </a:extLst>
              </p:cNvPr>
              <p:cNvSpPr txBox="1"/>
              <p:nvPr/>
            </p:nvSpPr>
            <p:spPr>
              <a:xfrm>
                <a:off x="6749140" y="2624435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001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D568A783-03EB-464C-A55D-AC750A10D151}"/>
                  </a:ext>
                </a:extLst>
              </p:cNvPr>
              <p:cNvSpPr txBox="1"/>
              <p:nvPr/>
            </p:nvSpPr>
            <p:spPr>
              <a:xfrm>
                <a:off x="6923314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+1</a:t>
                </a:r>
              </a:p>
            </p:txBody>
          </p:sp>
        </p:grpSp>
        <p:grpSp>
          <p:nvGrpSpPr>
            <p:cNvPr id="11" name="Group 10">
              <a:extLst>
                <a:ext uri="{FF2B5EF4-FFF2-40B4-BE49-F238E27FC236}">
                  <a16:creationId xmlns:a16="http://schemas.microsoft.com/office/drawing/2014/main" id="{1241E02B-68E3-4510-A616-54BF67C5F2E3}"/>
                </a:ext>
              </a:extLst>
            </p:cNvPr>
            <p:cNvGrpSpPr/>
            <p:nvPr/>
          </p:nvGrpSpPr>
          <p:grpSpPr>
            <a:xfrm>
              <a:off x="5589451" y="2857501"/>
              <a:ext cx="1066800" cy="1371409"/>
              <a:chOff x="7282540" y="2324100"/>
              <a:chExt cx="1066800" cy="1371409"/>
            </a:xfrm>
          </p:grpSpPr>
          <p:sp>
            <p:nvSpPr>
              <p:cNvPr id="21" name="TextBox 20">
                <a:extLst>
                  <a:ext uri="{FF2B5EF4-FFF2-40B4-BE49-F238E27FC236}">
                    <a16:creationId xmlns:a16="http://schemas.microsoft.com/office/drawing/2014/main" id="{4DAC3CFC-282B-45FD-A427-131D739CA218}"/>
                  </a:ext>
                </a:extLst>
              </p:cNvPr>
              <p:cNvSpPr txBox="1"/>
              <p:nvPr/>
            </p:nvSpPr>
            <p:spPr>
              <a:xfrm>
                <a:off x="7282540" y="2324100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010</a:t>
                </a:r>
              </a:p>
            </p:txBody>
          </p:sp>
          <p:sp>
            <p:nvSpPr>
              <p:cNvPr id="22" name="TextBox 21">
                <a:extLst>
                  <a:ext uri="{FF2B5EF4-FFF2-40B4-BE49-F238E27FC236}">
                    <a16:creationId xmlns:a16="http://schemas.microsoft.com/office/drawing/2014/main" id="{BE653CD3-8AD8-4F59-8CAC-434CC4B4EB22}"/>
                  </a:ext>
                </a:extLst>
              </p:cNvPr>
              <p:cNvSpPr txBox="1"/>
              <p:nvPr/>
            </p:nvSpPr>
            <p:spPr>
              <a:xfrm>
                <a:off x="7473406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+2</a:t>
                </a:r>
              </a:p>
            </p:txBody>
          </p:sp>
        </p:grpSp>
        <p:grpSp>
          <p:nvGrpSpPr>
            <p:cNvPr id="12" name="Group 11">
              <a:extLst>
                <a:ext uri="{FF2B5EF4-FFF2-40B4-BE49-F238E27FC236}">
                  <a16:creationId xmlns:a16="http://schemas.microsoft.com/office/drawing/2014/main" id="{ECF544D1-045B-40E7-A24F-C626F98C0DEB}"/>
                </a:ext>
              </a:extLst>
            </p:cNvPr>
            <p:cNvGrpSpPr/>
            <p:nvPr/>
          </p:nvGrpSpPr>
          <p:grpSpPr>
            <a:xfrm>
              <a:off x="6155511" y="3157836"/>
              <a:ext cx="1066800" cy="1071074"/>
              <a:chOff x="7848600" y="2624435"/>
              <a:chExt cx="1066800" cy="1071074"/>
            </a:xfrm>
          </p:grpSpPr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4E728992-2F70-47F3-8473-4419C14D0961}"/>
                  </a:ext>
                </a:extLst>
              </p:cNvPr>
              <p:cNvSpPr txBox="1"/>
              <p:nvPr/>
            </p:nvSpPr>
            <p:spPr>
              <a:xfrm>
                <a:off x="7848600" y="2624435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011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ADDDB9CF-6F0B-4D36-924D-77422A9A2A1B}"/>
                  </a:ext>
                </a:extLst>
              </p:cNvPr>
              <p:cNvSpPr txBox="1"/>
              <p:nvPr/>
            </p:nvSpPr>
            <p:spPr>
              <a:xfrm>
                <a:off x="8071757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+3</a:t>
                </a:r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11C020DA-61C3-48FF-95DB-48769076846F}"/>
                </a:ext>
              </a:extLst>
            </p:cNvPr>
            <p:cNvGrpSpPr/>
            <p:nvPr/>
          </p:nvGrpSpPr>
          <p:grpSpPr>
            <a:xfrm>
              <a:off x="4080694" y="3157836"/>
              <a:ext cx="1066800" cy="1071074"/>
              <a:chOff x="5773783" y="2624435"/>
              <a:chExt cx="1066800" cy="1071074"/>
            </a:xfrm>
          </p:grpSpPr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D420523D-627A-494D-9EA7-96B969CEA995}"/>
                  </a:ext>
                </a:extLst>
              </p:cNvPr>
              <p:cNvSpPr txBox="1"/>
              <p:nvPr/>
            </p:nvSpPr>
            <p:spPr>
              <a:xfrm>
                <a:off x="5773783" y="2624435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111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74978C0B-EB26-42AE-BCFE-F2F563D5FA4E}"/>
                  </a:ext>
                </a:extLst>
              </p:cNvPr>
              <p:cNvSpPr txBox="1"/>
              <p:nvPr/>
            </p:nvSpPr>
            <p:spPr>
              <a:xfrm>
                <a:off x="5967910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-1</a:t>
                </a:r>
              </a:p>
            </p:txBody>
          </p:sp>
        </p:grpSp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6CA58FD6-0292-4F13-B88B-34E04A594006}"/>
                </a:ext>
              </a:extLst>
            </p:cNvPr>
            <p:cNvGrpSpPr/>
            <p:nvPr/>
          </p:nvGrpSpPr>
          <p:grpSpPr>
            <a:xfrm>
              <a:off x="2438400" y="2857500"/>
              <a:ext cx="1066800" cy="1366798"/>
              <a:chOff x="4659084" y="2328711"/>
              <a:chExt cx="1066800" cy="1366798"/>
            </a:xfrm>
          </p:grpSpPr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9AA27856-573C-48F9-BCE7-DFE7915EB6A2}"/>
                  </a:ext>
                </a:extLst>
              </p:cNvPr>
              <p:cNvSpPr txBox="1"/>
              <p:nvPr/>
            </p:nvSpPr>
            <p:spPr>
              <a:xfrm>
                <a:off x="4659084" y="2328711"/>
                <a:ext cx="1066800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b="1" dirty="0">
                    <a:latin typeface="Consolas" charset="0"/>
                    <a:ea typeface="Consolas" charset="0"/>
                    <a:cs typeface="Consolas" charset="0"/>
                  </a:rPr>
                  <a:t>100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3B9B72B2-DA05-475A-B37C-2B995B025587}"/>
                  </a:ext>
                </a:extLst>
              </p:cNvPr>
              <p:cNvSpPr txBox="1"/>
              <p:nvPr/>
            </p:nvSpPr>
            <p:spPr>
              <a:xfrm>
                <a:off x="4814025" y="3172289"/>
                <a:ext cx="620486" cy="52322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dirty="0">
                    <a:latin typeface="Consolas" charset="0"/>
                    <a:ea typeface="Consolas" charset="0"/>
                    <a:cs typeface="Consolas" charset="0"/>
                  </a:rPr>
                  <a:t>-4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136295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55C7CA-182D-4D44-BED0-1F0B97C4C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Detecting Signed Overflow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38D681-B781-4792-AE01-75117F4BD7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46227" y="895350"/>
            <a:ext cx="8069123" cy="4252119"/>
          </a:xfrm>
        </p:spPr>
        <p:txBody>
          <a:bodyPr/>
          <a:lstStyle/>
          <a:p>
            <a:r>
              <a:rPr lang="en-US" dirty="0"/>
              <a:t>If you add two numbers of </a:t>
            </a:r>
            <a:r>
              <a:rPr lang="en-US" b="1" dirty="0"/>
              <a:t>different signs</a:t>
            </a:r>
            <a:r>
              <a:rPr lang="en-US" dirty="0"/>
              <a:t> (negative and positive)</a:t>
            </a:r>
            <a:r>
              <a:rPr lang="mr-IN" dirty="0"/>
              <a:t>…</a:t>
            </a:r>
            <a:endParaRPr lang="en-US" dirty="0"/>
          </a:p>
          <a:p>
            <a:pPr lvl="1"/>
            <a:r>
              <a:rPr lang="en-US" dirty="0"/>
              <a:t>Is it possible to </a:t>
            </a:r>
            <a:r>
              <a:rPr lang="en-US" b="1" dirty="0"/>
              <a:t>go off the ends </a:t>
            </a:r>
            <a:r>
              <a:rPr lang="en-US" dirty="0"/>
              <a:t>of the number line?</a:t>
            </a:r>
          </a:p>
          <a:p>
            <a:pPr lvl="2"/>
            <a:r>
              <a:rPr lang="en-US" b="1" dirty="0"/>
              <a:t>no!</a:t>
            </a:r>
          </a:p>
          <a:p>
            <a:pPr lvl="2"/>
            <a:r>
              <a:rPr lang="en-US" dirty="0"/>
              <a:t>That always gets you closer to 0</a:t>
            </a:r>
          </a:p>
          <a:p>
            <a:r>
              <a:rPr lang="en-US" dirty="0"/>
              <a:t>If you add two numbers of </a:t>
            </a:r>
            <a:r>
              <a:rPr lang="en-US" b="1" dirty="0"/>
              <a:t>the same sign, </a:t>
            </a:r>
            <a:r>
              <a:rPr lang="en-US" dirty="0"/>
              <a:t>how do you know if you </a:t>
            </a:r>
            <a:r>
              <a:rPr lang="en-US" b="1" dirty="0"/>
              <a:t>went off the end of the number line?</a:t>
            </a:r>
            <a:endParaRPr lang="en-US" dirty="0"/>
          </a:p>
          <a:p>
            <a:pPr lvl="1"/>
            <a:r>
              <a:rPr lang="en-US" dirty="0"/>
              <a:t>If you add two positive numbers and get a </a:t>
            </a:r>
            <a:r>
              <a:rPr lang="en-US" b="1" dirty="0"/>
              <a:t>negative number.</a:t>
            </a:r>
          </a:p>
          <a:p>
            <a:pPr lvl="1"/>
            <a:r>
              <a:rPr lang="en-US" dirty="0"/>
              <a:t>If you add two negative numbers and get a </a:t>
            </a:r>
            <a:r>
              <a:rPr lang="en-US" b="1" dirty="0"/>
              <a:t>positive number.</a:t>
            </a:r>
            <a:endParaRPr lang="en-US" dirty="0"/>
          </a:p>
          <a:p>
            <a:r>
              <a:rPr lang="en-US" dirty="0"/>
              <a:t>How do you check the signs of the three numbers?</a:t>
            </a:r>
          </a:p>
          <a:p>
            <a:pPr lvl="1"/>
            <a:r>
              <a:rPr lang="en-US" dirty="0"/>
              <a:t>Do you think you could come up with a truth table? ;)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026222-4454-42D8-82A8-EF57FA876CD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27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5814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Handling overflow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79294" y="895350"/>
            <a:ext cx="8336056" cy="4252119"/>
          </a:xfrm>
        </p:spPr>
        <p:txBody>
          <a:bodyPr/>
          <a:lstStyle/>
          <a:p>
            <a:r>
              <a:rPr lang="en-US" dirty="0"/>
              <a:t>We could </a:t>
            </a:r>
            <a:r>
              <a:rPr lang="en-US" b="1" i="1" dirty="0"/>
              <a:t>ignore it</a:t>
            </a:r>
          </a:p>
          <a:p>
            <a:pPr lvl="1"/>
            <a:r>
              <a:rPr lang="en-US" dirty="0"/>
              <a:t>In MIPS: </a:t>
            </a:r>
            <a:r>
              <a:rPr lang="en-US" b="1" dirty="0" err="1"/>
              <a:t>addu</a:t>
            </a:r>
            <a:r>
              <a:rPr lang="en-US" b="1" dirty="0"/>
              <a:t>, </a:t>
            </a:r>
            <a:r>
              <a:rPr lang="en-US" b="1" dirty="0" err="1"/>
              <a:t>subu</a:t>
            </a:r>
            <a:endParaRPr lang="en-US" b="1" i="1" dirty="0"/>
          </a:p>
          <a:p>
            <a:pPr lvl="1"/>
            <a:r>
              <a:rPr lang="en-US" dirty="0"/>
              <a:t>This is usually a </a:t>
            </a:r>
            <a:r>
              <a:rPr lang="en-US" b="1" dirty="0"/>
              <a:t>bad idea</a:t>
            </a:r>
          </a:p>
          <a:p>
            <a:pPr lvl="2"/>
            <a:r>
              <a:rPr lang="en-US" dirty="0"/>
              <a:t>Your program is broken</a:t>
            </a:r>
          </a:p>
          <a:p>
            <a:pPr lvl="1"/>
            <a:r>
              <a:rPr lang="en-US" dirty="0"/>
              <a:t>It's also the default in most languages, thanks C</a:t>
            </a:r>
          </a:p>
          <a:p>
            <a:r>
              <a:rPr lang="en-US" dirty="0"/>
              <a:t>We could fall on the </a:t>
            </a:r>
            <a:r>
              <a:rPr lang="en-US" b="1" dirty="0"/>
              <a:t>floor </a:t>
            </a:r>
            <a:r>
              <a:rPr lang="en-US" b="1" i="1" dirty="0"/>
              <a:t>- i.e. crash</a:t>
            </a:r>
          </a:p>
          <a:p>
            <a:pPr lvl="1"/>
            <a:r>
              <a:rPr lang="en-US" dirty="0"/>
              <a:t>In MIPS </a:t>
            </a:r>
            <a:r>
              <a:rPr lang="en-US" b="1" dirty="0"/>
              <a:t>add, sub</a:t>
            </a:r>
          </a:p>
          <a:p>
            <a:pPr lvl="1"/>
            <a:r>
              <a:rPr lang="en-US" dirty="0"/>
              <a:t>Can be handled and recovered from</a:t>
            </a:r>
          </a:p>
          <a:p>
            <a:pPr lvl="1"/>
            <a:r>
              <a:rPr lang="en-US" dirty="0"/>
              <a:t>But more complex</a:t>
            </a:r>
          </a:p>
          <a:p>
            <a:r>
              <a:rPr lang="en-US" dirty="0"/>
              <a:t>We could </a:t>
            </a:r>
            <a:r>
              <a:rPr lang="en-US" b="1" i="1" dirty="0"/>
              <a:t>store </a:t>
            </a:r>
            <a:r>
              <a:rPr lang="en-US" i="1" dirty="0"/>
              <a:t>that 33</a:t>
            </a:r>
            <a:r>
              <a:rPr lang="en-US" i="1" baseline="30000" dirty="0"/>
              <a:t>rd</a:t>
            </a:r>
            <a:r>
              <a:rPr lang="en-US" i="1" dirty="0"/>
              <a:t> bit </a:t>
            </a:r>
            <a:r>
              <a:rPr lang="en-US" b="1" i="1" dirty="0"/>
              <a:t>somewhere else</a:t>
            </a:r>
            <a:endParaRPr lang="en-US" b="1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CS447 (2184)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52B95B-556F-44BD-91A5-D80C1B9E2BB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7132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28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pic>
        <p:nvPicPr>
          <p:cNvPr id="1030" name="Picture 6" descr="ttps://media2.giphy.com/media/Wvo6vaUsQa3Di/200.gif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59085" y="2247900"/>
            <a:ext cx="3051048" cy="1676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9375554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bldLvl="5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800" dirty="0"/>
              <a:t>Maybe the bit bucket is a real place</a:t>
            </a:r>
            <a:r>
              <a:rPr lang="mr-IN" sz="2800" dirty="0"/>
              <a:t>…</a:t>
            </a:r>
            <a:endParaRPr lang="en-US" sz="2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Many </a:t>
            </a:r>
            <a:r>
              <a:rPr lang="en-US" i="1" dirty="0"/>
              <a:t>other</a:t>
            </a:r>
            <a:r>
              <a:rPr lang="en-US" dirty="0"/>
              <a:t> architectures do store this final 33rd (</a:t>
            </a:r>
            <a:r>
              <a:rPr lang="en-US" dirty="0" err="1"/>
              <a:t>etc</a:t>
            </a:r>
            <a:r>
              <a:rPr lang="en-US" dirty="0"/>
              <a:t>) bit.</a:t>
            </a:r>
          </a:p>
          <a:p>
            <a:pPr lvl="1"/>
            <a:r>
              <a:rPr lang="en-US" dirty="0"/>
              <a:t>MIPS does not.</a:t>
            </a:r>
          </a:p>
          <a:p>
            <a:r>
              <a:rPr lang="en-US" dirty="0"/>
              <a:t>They have a "carry bit" register</a:t>
            </a:r>
          </a:p>
          <a:p>
            <a:pPr lvl="1"/>
            <a:r>
              <a:rPr lang="en-US" dirty="0"/>
              <a:t>This can be checked by the program after an add/sub</a:t>
            </a:r>
          </a:p>
          <a:p>
            <a:r>
              <a:rPr lang="en-US" dirty="0"/>
              <a:t>This is very useful for </a:t>
            </a:r>
            <a:r>
              <a:rPr lang="en-US" b="1" dirty="0"/>
              <a:t>arbitrary precision arithmetic</a:t>
            </a:r>
            <a:endParaRPr lang="en-US" dirty="0"/>
          </a:p>
          <a:p>
            <a:pPr lvl="1"/>
            <a:r>
              <a:rPr lang="en-US" dirty="0"/>
              <a:t>If you want to add 2048-bit numbers, chain many 32-bit additions!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marL="0" marR="0" lvl="0" indent="0" algn="l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is-IS" sz="1200" b="0" i="0" u="none" strike="noStrike" kern="1200" cap="none" spc="0" normalizeH="0" baseline="0" noProof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t>CS447 (2184)</a:t>
            </a:r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marR="0" lvl="0" indent="0" algn="r" defTabSz="713232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3552B95B-556F-44BD-91A5-D80C1B9E2BB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rgbClr val="000000">
                    <a:tint val="75000"/>
                  </a:srgbClr>
                </a:solidFill>
                <a:effectLst/>
                <a:uLnTx/>
                <a:uFillTx/>
                <a:latin typeface="Segoe UI"/>
                <a:ea typeface="+mn-ea"/>
                <a:cs typeface="+mn-cs"/>
              </a:rPr>
              <a:pPr marL="0" marR="0" lvl="0" indent="0" algn="r" defTabSz="713232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29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srgbClr val="000000">
                  <a:tint val="75000"/>
                </a:srgbClr>
              </a:solidFill>
              <a:effectLst/>
              <a:uLnTx/>
              <a:uFillTx/>
              <a:latin typeface="Segoe UI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683968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27E257C8-64FF-48A4-A522-C47880C91A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in Binary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8E1E6F5-BEFD-4649-B745-2C54BE2139A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defTabSz="914400">
              <a:buSzTx/>
            </a:pPr>
            <a:r>
              <a:rPr lang="en-US" dirty="0"/>
              <a:t>It works the same way as you learned in school</a:t>
            </a:r>
          </a:p>
          <a:p>
            <a:pPr lvl="1" defTabSz="914400"/>
            <a:r>
              <a:rPr lang="en-US" dirty="0"/>
              <a:t>Except instead of carrying at 10</a:t>
            </a:r>
            <a:r>
              <a:rPr lang="en-US" baseline="-25000" dirty="0"/>
              <a:t>10</a:t>
            </a:r>
            <a:r>
              <a:rPr lang="en-US" dirty="0"/>
              <a:t>, you carry at</a:t>
            </a:r>
            <a:r>
              <a:rPr lang="mr-IN" dirty="0"/>
              <a:t>…</a:t>
            </a:r>
            <a:r>
              <a:rPr lang="en-US" dirty="0"/>
              <a:t> 10</a:t>
            </a:r>
            <a:r>
              <a:rPr lang="en-US" baseline="-25000" dirty="0"/>
              <a:t>2</a:t>
            </a:r>
            <a:r>
              <a:rPr lang="en-US" dirty="0"/>
              <a:t>!</a:t>
            </a:r>
          </a:p>
          <a:p>
            <a:pPr lvl="2" defTabSz="914400"/>
            <a:r>
              <a:rPr lang="en-US" dirty="0"/>
              <a:t>1 + 1 = </a:t>
            </a:r>
            <a:r>
              <a:rPr lang="en-US" b="1" dirty="0"/>
              <a:t>10</a:t>
            </a:r>
            <a:r>
              <a:rPr lang="en-US" b="1" baseline="-25000" dirty="0"/>
              <a:t>2</a:t>
            </a:r>
            <a:r>
              <a:rPr lang="en-US" dirty="0"/>
              <a:t> (2</a:t>
            </a:r>
            <a:r>
              <a:rPr lang="en-US" baseline="-25000" dirty="0"/>
              <a:t>10</a:t>
            </a:r>
            <a:r>
              <a:rPr lang="en-US" dirty="0"/>
              <a:t>)</a:t>
            </a:r>
          </a:p>
          <a:p>
            <a:pPr lvl="2" defTabSz="914400"/>
            <a:r>
              <a:rPr lang="en-US" dirty="0"/>
              <a:t>1 + 1 + 1 = </a:t>
            </a:r>
            <a:r>
              <a:rPr lang="en-US" b="1" dirty="0"/>
              <a:t>11</a:t>
            </a:r>
            <a:r>
              <a:rPr lang="en-US" b="1" baseline="-25000" dirty="0"/>
              <a:t>2</a:t>
            </a:r>
            <a:r>
              <a:rPr lang="en-US" dirty="0"/>
              <a:t> (3</a:t>
            </a:r>
            <a:r>
              <a:rPr lang="en-US" baseline="-25000" dirty="0"/>
              <a:t>10</a:t>
            </a:r>
            <a:r>
              <a:rPr lang="en-US" dirty="0"/>
              <a:t>)</a:t>
            </a:r>
          </a:p>
          <a:p>
            <a:pPr defTabSz="914400"/>
            <a:r>
              <a:rPr lang="en-US" dirty="0"/>
              <a:t>Let's try it. (what are these in decimal?)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AB7D388-44C7-4F0E-AF70-6E28B5B1FB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3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4FB2A1B-37F5-4FBF-8E5A-1DDAED455C30}"/>
              </a:ext>
            </a:extLst>
          </p:cNvPr>
          <p:cNvSpPr txBox="1"/>
          <p:nvPr/>
        </p:nvSpPr>
        <p:spPr>
          <a:xfrm>
            <a:off x="3091543" y="3244898"/>
            <a:ext cx="296091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 1011 0010</a:t>
            </a:r>
          </a:p>
          <a:p>
            <a:r>
              <a:rPr lang="en-US" sz="3600" b="1" u="sng" dirty="0">
                <a:latin typeface="Consolas" charset="0"/>
                <a:ea typeface="Consolas" charset="0"/>
                <a:cs typeface="Consolas" charset="0"/>
              </a:rPr>
              <a:t>+0010 1111</a:t>
            </a:r>
          </a:p>
        </p:txBody>
      </p:sp>
    </p:spTree>
    <p:extLst>
      <p:ext uri="{BB962C8B-B14F-4D97-AF65-F5344CB8AC3E}">
        <p14:creationId xmlns:p14="http://schemas.microsoft.com/office/powerpoint/2010/main" val="2450686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0F8436-939D-4567-83D6-3B1377AF4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Formalizing “Addition”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44CC6B0-4C2C-474E-8CB4-FA9C5A36FC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For each pair of bits </a:t>
            </a:r>
            <a:r>
              <a:rPr lang="en-US" b="1" dirty="0"/>
              <a:t>starting at the LSB,</a:t>
            </a:r>
          </a:p>
          <a:p>
            <a:pPr lvl="1"/>
            <a:r>
              <a:rPr lang="en-US" dirty="0"/>
              <a:t>Add the two bits and the carry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low bit </a:t>
            </a:r>
            <a:r>
              <a:rPr lang="en-US" dirty="0"/>
              <a:t>of the sum goes into the sum row</a:t>
            </a:r>
          </a:p>
          <a:p>
            <a:pPr lvl="1"/>
            <a:r>
              <a:rPr lang="en-US" dirty="0"/>
              <a:t>The </a:t>
            </a:r>
            <a:r>
              <a:rPr lang="en-US" b="1" dirty="0"/>
              <a:t>high bit </a:t>
            </a:r>
            <a:r>
              <a:rPr lang="en-US" dirty="0"/>
              <a:t>of the sum is the carry for the </a:t>
            </a:r>
            <a:r>
              <a:rPr lang="en-US" b="1" dirty="0"/>
              <a:t>next higher bit</a:t>
            </a:r>
          </a:p>
          <a:p>
            <a:r>
              <a:rPr lang="en-US" dirty="0"/>
              <a:t>This is the </a:t>
            </a:r>
            <a:r>
              <a:rPr lang="en-US" b="1" dirty="0"/>
              <a:t>grade school algorithm</a:t>
            </a:r>
          </a:p>
          <a:p>
            <a:pPr lvl="1"/>
            <a:r>
              <a:rPr lang="en-US" dirty="0"/>
              <a:t>Cause it's how you learned to add in grade school</a:t>
            </a:r>
          </a:p>
          <a:p>
            <a:r>
              <a:rPr lang="en-US" b="1" dirty="0"/>
              <a:t>What if there's a carry out of the biggest column??</a:t>
            </a:r>
          </a:p>
          <a:p>
            <a:pPr lvl="1"/>
            <a:r>
              <a:rPr lang="en-US" dirty="0"/>
              <a:t>That’s </a:t>
            </a:r>
            <a:r>
              <a:rPr lang="en-US" dirty="0" err="1"/>
              <a:t>ovvvvvverrrrfloooooow</a:t>
            </a:r>
            <a:r>
              <a:rPr lang="en-US" dirty="0"/>
              <a:t> (remember that?)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3D64A2A-55BB-41C7-A835-64FDE27EF0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725264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EA9CB-BC82-4A32-B262-CE5CA83F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Ripple Adder (The Ole Classic)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7FCF-788E-4B19-80D9-65A1041933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you add one place, you might get a </a:t>
            </a:r>
            <a:r>
              <a:rPr lang="en-US" b="1" dirty="0"/>
              <a:t>carry out</a:t>
            </a:r>
            <a:r>
              <a:rPr lang="en-US" dirty="0"/>
              <a:t>.</a:t>
            </a:r>
            <a:endParaRPr lang="en-US" b="1" dirty="0"/>
          </a:p>
          <a:p>
            <a:r>
              <a:rPr lang="en-US" dirty="0"/>
              <a:t>That becomes the </a:t>
            </a:r>
            <a:r>
              <a:rPr lang="en-US" b="1" dirty="0"/>
              <a:t>carry in</a:t>
            </a:r>
            <a:r>
              <a:rPr lang="en-US" dirty="0"/>
              <a:t> for the next higher place.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A83A3-4464-47D8-A5FF-0E0B0F910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5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6343F-1A30-416F-9028-EDCCB9C92C22}"/>
              </a:ext>
            </a:extLst>
          </p:cNvPr>
          <p:cNvSpPr txBox="1"/>
          <p:nvPr/>
        </p:nvSpPr>
        <p:spPr>
          <a:xfrm>
            <a:off x="1484321" y="2357525"/>
            <a:ext cx="716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 1 0 1 1 0 0 1 0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+0 0 1 0 1 1 1 1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6B2A190-BE96-4828-9BD4-253E7F8C21A7}"/>
              </a:ext>
            </a:extLst>
          </p:cNvPr>
          <p:cNvSpPr/>
          <p:nvPr/>
        </p:nvSpPr>
        <p:spPr>
          <a:xfrm>
            <a:off x="7224721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1392D413-6562-40E9-9889-98901A5D7F5D}"/>
              </a:ext>
            </a:extLst>
          </p:cNvPr>
          <p:cNvSpPr/>
          <p:nvPr/>
        </p:nvSpPr>
        <p:spPr>
          <a:xfrm>
            <a:off x="6382288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194CAA27-75EC-4B4D-97D4-E25101BF7F7E}"/>
              </a:ext>
            </a:extLst>
          </p:cNvPr>
          <p:cNvSpPr/>
          <p:nvPr/>
        </p:nvSpPr>
        <p:spPr>
          <a:xfrm>
            <a:off x="5539855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F09DE361-3CA5-4B67-8B4C-5422E2543473}"/>
              </a:ext>
            </a:extLst>
          </p:cNvPr>
          <p:cNvSpPr/>
          <p:nvPr/>
        </p:nvSpPr>
        <p:spPr>
          <a:xfrm>
            <a:off x="4697422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10EEDAF2-06DA-454F-BBEE-5436B15E6CE3}"/>
              </a:ext>
            </a:extLst>
          </p:cNvPr>
          <p:cNvSpPr/>
          <p:nvPr/>
        </p:nvSpPr>
        <p:spPr>
          <a:xfrm>
            <a:off x="3854989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76F97946-F14B-433F-BCB4-FFDED153F310}"/>
              </a:ext>
            </a:extLst>
          </p:cNvPr>
          <p:cNvSpPr/>
          <p:nvPr/>
        </p:nvSpPr>
        <p:spPr>
          <a:xfrm>
            <a:off x="3012556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C4632302-D7AC-4E35-B82C-D282195848DE}"/>
              </a:ext>
            </a:extLst>
          </p:cNvPr>
          <p:cNvSpPr/>
          <p:nvPr/>
        </p:nvSpPr>
        <p:spPr>
          <a:xfrm>
            <a:off x="2170123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465CE23F-6EB0-44E8-ACEF-FCA9010BDA70}"/>
              </a:ext>
            </a:extLst>
          </p:cNvPr>
          <p:cNvSpPr/>
          <p:nvPr/>
        </p:nvSpPr>
        <p:spPr>
          <a:xfrm>
            <a:off x="1327690" y="2070850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rect Access Storage 15">
            <a:extLst>
              <a:ext uri="{FF2B5EF4-FFF2-40B4-BE49-F238E27FC236}">
                <a16:creationId xmlns:a16="http://schemas.microsoft.com/office/drawing/2014/main" id="{36ECFB63-9CBD-4258-A9A7-310F23CE4F82}"/>
              </a:ext>
            </a:extLst>
          </p:cNvPr>
          <p:cNvSpPr/>
          <p:nvPr/>
        </p:nvSpPr>
        <p:spPr>
          <a:xfrm rot="16200000">
            <a:off x="494184" y="2548799"/>
            <a:ext cx="1112601" cy="1107208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b="1" dirty="0"/>
              <a:t>Bit Bucket..?</a:t>
            </a:r>
          </a:p>
        </p:txBody>
      </p:sp>
    </p:spTree>
    <p:extLst>
      <p:ext uri="{BB962C8B-B14F-4D97-AF65-F5344CB8AC3E}">
        <p14:creationId xmlns:p14="http://schemas.microsoft.com/office/powerpoint/2010/main" val="23334629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EA9CB-BC82-4A32-B262-CE5CA83F04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Looking at just a bit of this…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B3C7FCF-788E-4B19-80D9-65A1041933C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8445" y="4440326"/>
            <a:ext cx="8156905" cy="1155143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The resulting bit for each digit is dependent</a:t>
            </a:r>
            <a:br>
              <a:rPr lang="en-US" dirty="0"/>
            </a:br>
            <a:r>
              <a:rPr lang="en-US" dirty="0"/>
              <a:t>on the two input bits and the carry.</a:t>
            </a:r>
          </a:p>
          <a:p>
            <a:r>
              <a:rPr lang="en-US" dirty="0"/>
              <a:t>There are two outputs, however, a sum and</a:t>
            </a:r>
            <a:br>
              <a:rPr lang="en-US" dirty="0"/>
            </a:br>
            <a:r>
              <a:rPr lang="en-US" dirty="0"/>
              <a:t>a carry out.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77A83A3-4464-47D8-A5FF-0E0B0F910D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6</a:t>
            </a:fld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76343F-1A30-416F-9028-EDCCB9C92C22}"/>
              </a:ext>
            </a:extLst>
          </p:cNvPr>
          <p:cNvSpPr txBox="1"/>
          <p:nvPr/>
        </p:nvSpPr>
        <p:spPr>
          <a:xfrm>
            <a:off x="1484321" y="1889354"/>
            <a:ext cx="71628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 1 0 1 1 0 0 1 0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+0 0 1 0 1 1 1 1</a:t>
            </a:r>
          </a:p>
        </p:txBody>
      </p:sp>
      <p:sp>
        <p:nvSpPr>
          <p:cNvPr id="6" name="Freeform 7">
            <a:extLst>
              <a:ext uri="{FF2B5EF4-FFF2-40B4-BE49-F238E27FC236}">
                <a16:creationId xmlns:a16="http://schemas.microsoft.com/office/drawing/2014/main" id="{46B2A190-BE96-4828-9BD4-253E7F8C21A7}"/>
              </a:ext>
            </a:extLst>
          </p:cNvPr>
          <p:cNvSpPr/>
          <p:nvPr/>
        </p:nvSpPr>
        <p:spPr>
          <a:xfrm>
            <a:off x="7224721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 8">
            <a:extLst>
              <a:ext uri="{FF2B5EF4-FFF2-40B4-BE49-F238E27FC236}">
                <a16:creationId xmlns:a16="http://schemas.microsoft.com/office/drawing/2014/main" id="{1392D413-6562-40E9-9889-98901A5D7F5D}"/>
              </a:ext>
            </a:extLst>
          </p:cNvPr>
          <p:cNvSpPr/>
          <p:nvPr/>
        </p:nvSpPr>
        <p:spPr>
          <a:xfrm>
            <a:off x="6382288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 9">
            <a:extLst>
              <a:ext uri="{FF2B5EF4-FFF2-40B4-BE49-F238E27FC236}">
                <a16:creationId xmlns:a16="http://schemas.microsoft.com/office/drawing/2014/main" id="{194CAA27-75EC-4B4D-97D4-E25101BF7F7E}"/>
              </a:ext>
            </a:extLst>
          </p:cNvPr>
          <p:cNvSpPr/>
          <p:nvPr/>
        </p:nvSpPr>
        <p:spPr>
          <a:xfrm>
            <a:off x="5539855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Freeform 10">
            <a:extLst>
              <a:ext uri="{FF2B5EF4-FFF2-40B4-BE49-F238E27FC236}">
                <a16:creationId xmlns:a16="http://schemas.microsoft.com/office/drawing/2014/main" id="{F09DE361-3CA5-4B67-8B4C-5422E2543473}"/>
              </a:ext>
            </a:extLst>
          </p:cNvPr>
          <p:cNvSpPr/>
          <p:nvPr/>
        </p:nvSpPr>
        <p:spPr>
          <a:xfrm>
            <a:off x="4697422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 11">
            <a:extLst>
              <a:ext uri="{FF2B5EF4-FFF2-40B4-BE49-F238E27FC236}">
                <a16:creationId xmlns:a16="http://schemas.microsoft.com/office/drawing/2014/main" id="{10EEDAF2-06DA-454F-BBEE-5436B15E6CE3}"/>
              </a:ext>
            </a:extLst>
          </p:cNvPr>
          <p:cNvSpPr/>
          <p:nvPr/>
        </p:nvSpPr>
        <p:spPr>
          <a:xfrm>
            <a:off x="3854989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 12">
            <a:extLst>
              <a:ext uri="{FF2B5EF4-FFF2-40B4-BE49-F238E27FC236}">
                <a16:creationId xmlns:a16="http://schemas.microsoft.com/office/drawing/2014/main" id="{76F97946-F14B-433F-BCB4-FFDED153F310}"/>
              </a:ext>
            </a:extLst>
          </p:cNvPr>
          <p:cNvSpPr/>
          <p:nvPr/>
        </p:nvSpPr>
        <p:spPr>
          <a:xfrm>
            <a:off x="3012556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3">
            <a:extLst>
              <a:ext uri="{FF2B5EF4-FFF2-40B4-BE49-F238E27FC236}">
                <a16:creationId xmlns:a16="http://schemas.microsoft.com/office/drawing/2014/main" id="{C4632302-D7AC-4E35-B82C-D282195848DE}"/>
              </a:ext>
            </a:extLst>
          </p:cNvPr>
          <p:cNvSpPr/>
          <p:nvPr/>
        </p:nvSpPr>
        <p:spPr>
          <a:xfrm>
            <a:off x="2170123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4">
            <a:extLst>
              <a:ext uri="{FF2B5EF4-FFF2-40B4-BE49-F238E27FC236}">
                <a16:creationId xmlns:a16="http://schemas.microsoft.com/office/drawing/2014/main" id="{465CE23F-6EB0-44E8-ACEF-FCA9010BDA70}"/>
              </a:ext>
            </a:extLst>
          </p:cNvPr>
          <p:cNvSpPr/>
          <p:nvPr/>
        </p:nvSpPr>
        <p:spPr>
          <a:xfrm>
            <a:off x="1327690" y="1602679"/>
            <a:ext cx="846667" cy="2748800"/>
          </a:xfrm>
          <a:custGeom>
            <a:avLst/>
            <a:gdLst>
              <a:gd name="connsiteX0" fmla="*/ 846667 w 846667"/>
              <a:gd name="connsiteY0" fmla="*/ 2237109 h 2814738"/>
              <a:gd name="connsiteX1" fmla="*/ 499533 w 846667"/>
              <a:gd name="connsiteY1" fmla="*/ 2677376 h 2814738"/>
              <a:gd name="connsiteX2" fmla="*/ 372533 w 846667"/>
              <a:gd name="connsiteY2" fmla="*/ 111976 h 2814738"/>
              <a:gd name="connsiteX3" fmla="*/ 0 w 846667"/>
              <a:gd name="connsiteY3" fmla="*/ 425243 h 2814738"/>
              <a:gd name="connsiteX0" fmla="*/ 846667 w 846667"/>
              <a:gd name="connsiteY0" fmla="*/ 2232085 h 2748800"/>
              <a:gd name="connsiteX1" fmla="*/ 474133 w 846667"/>
              <a:gd name="connsiteY1" fmla="*/ 2596152 h 2748800"/>
              <a:gd name="connsiteX2" fmla="*/ 372533 w 846667"/>
              <a:gd name="connsiteY2" fmla="*/ 106952 h 2748800"/>
              <a:gd name="connsiteX3" fmla="*/ 0 w 846667"/>
              <a:gd name="connsiteY3" fmla="*/ 420219 h 2748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46667" h="2748800">
                <a:moveTo>
                  <a:pt x="846667" y="2232085"/>
                </a:moveTo>
                <a:cubicBezTo>
                  <a:pt x="712611" y="2629313"/>
                  <a:pt x="553155" y="2950341"/>
                  <a:pt x="474133" y="2596152"/>
                </a:cubicBezTo>
                <a:cubicBezTo>
                  <a:pt x="395111" y="2241963"/>
                  <a:pt x="451555" y="469608"/>
                  <a:pt x="372533" y="106952"/>
                </a:cubicBezTo>
                <a:cubicBezTo>
                  <a:pt x="293511" y="-255704"/>
                  <a:pt x="0" y="420219"/>
                  <a:pt x="0" y="420219"/>
                </a:cubicBezTo>
              </a:path>
            </a:pathLst>
          </a:custGeom>
          <a:noFill/>
          <a:ln w="381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Direct Access Storage 15">
            <a:extLst>
              <a:ext uri="{FF2B5EF4-FFF2-40B4-BE49-F238E27FC236}">
                <a16:creationId xmlns:a16="http://schemas.microsoft.com/office/drawing/2014/main" id="{36ECFB63-9CBD-4258-A9A7-310F23CE4F82}"/>
              </a:ext>
            </a:extLst>
          </p:cNvPr>
          <p:cNvSpPr/>
          <p:nvPr/>
        </p:nvSpPr>
        <p:spPr>
          <a:xfrm rot="16200000">
            <a:off x="494184" y="2080628"/>
            <a:ext cx="1112601" cy="1107208"/>
          </a:xfrm>
          <a:prstGeom prst="flowChartMagneticDrum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" rtlCol="0" anchor="ctr"/>
          <a:lstStyle/>
          <a:p>
            <a:pPr algn="ctr"/>
            <a:r>
              <a:rPr lang="en-US" sz="1600" b="1" dirty="0"/>
              <a:t>Bit Bucket..?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E867EE41-2D99-4CFD-8181-A8A41C3D10A5}"/>
              </a:ext>
            </a:extLst>
          </p:cNvPr>
          <p:cNvSpPr/>
          <p:nvPr/>
        </p:nvSpPr>
        <p:spPr>
          <a:xfrm>
            <a:off x="5914090" y="846695"/>
            <a:ext cx="967796" cy="4522661"/>
          </a:xfrm>
          <a:prstGeom prst="rect">
            <a:avLst/>
          </a:prstGeom>
          <a:noFill/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C06D73AC-F52C-44E8-9B77-CCAFCAE8D470}"/>
              </a:ext>
            </a:extLst>
          </p:cNvPr>
          <p:cNvSpPr/>
          <p:nvPr/>
        </p:nvSpPr>
        <p:spPr>
          <a:xfrm>
            <a:off x="5914418" y="846696"/>
            <a:ext cx="967796" cy="4522660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 w="571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B4805E37-D8ED-49D9-B88F-436E498EE8A5}"/>
              </a:ext>
            </a:extLst>
          </p:cNvPr>
          <p:cNvSpPr txBox="1"/>
          <p:nvPr/>
        </p:nvSpPr>
        <p:spPr>
          <a:xfrm>
            <a:off x="6101600" y="1890165"/>
            <a:ext cx="74803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latin typeface="Consolas" charset="0"/>
                <a:ea typeface="Consolas" charset="0"/>
                <a:cs typeface="Consolas" charset="0"/>
              </a:rPr>
              <a:t>A</a:t>
            </a:r>
          </a:p>
          <a:p>
            <a:r>
              <a:rPr lang="en-US" sz="6000" b="1" u="sng" dirty="0">
                <a:latin typeface="Consolas" charset="0"/>
                <a:ea typeface="Consolas" charset="0"/>
                <a:cs typeface="Consolas" charset="0"/>
              </a:rPr>
              <a:t>B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D2D6DD92-F4F7-4F48-A869-E66E0087BC7B}"/>
              </a:ext>
            </a:extLst>
          </p:cNvPr>
          <p:cNvSpPr txBox="1"/>
          <p:nvPr/>
        </p:nvSpPr>
        <p:spPr>
          <a:xfrm>
            <a:off x="5913763" y="933176"/>
            <a:ext cx="93554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sz="2000" b="1" dirty="0" err="1">
                <a:solidFill>
                  <a:srgbClr val="FF0000"/>
                </a:solidFill>
                <a:latin typeface="Consolas" charset="0"/>
                <a:ea typeface="Consolas" charset="0"/>
                <a:cs typeface="Consolas" charset="0"/>
              </a:rPr>
              <a:t>in</a:t>
            </a:r>
            <a:endParaRPr lang="en-US" sz="6000" b="1" dirty="0">
              <a:solidFill>
                <a:srgbClr val="FF0000"/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6908311-4570-40EC-89CA-E70D4638A8AE}"/>
              </a:ext>
            </a:extLst>
          </p:cNvPr>
          <p:cNvSpPr txBox="1"/>
          <p:nvPr/>
        </p:nvSpPr>
        <p:spPr>
          <a:xfrm>
            <a:off x="5881838" y="3624266"/>
            <a:ext cx="1085428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 err="1">
                <a:solidFill>
                  <a:schemeClr val="accent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C</a:t>
            </a:r>
            <a:r>
              <a:rPr lang="en-US" sz="2000" b="1" dirty="0" err="1">
                <a:solidFill>
                  <a:schemeClr val="accent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out</a:t>
            </a:r>
            <a:endParaRPr lang="en-US" sz="6000" b="1" dirty="0">
              <a:solidFill>
                <a:schemeClr val="accent1">
                  <a:lumMod val="50000"/>
                </a:schemeClr>
              </a:solidFill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EC1A349-99D6-4A5F-B272-AFB1EE948944}"/>
              </a:ext>
            </a:extLst>
          </p:cNvPr>
          <p:cNvSpPr txBox="1"/>
          <p:nvPr/>
        </p:nvSpPr>
        <p:spPr>
          <a:xfrm>
            <a:off x="6101600" y="4283796"/>
            <a:ext cx="748034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b="1" dirty="0">
                <a:solidFill>
                  <a:schemeClr val="accent1">
                    <a:lumMod val="50000"/>
                  </a:schemeClr>
                </a:solidFill>
                <a:latin typeface="Consolas" charset="0"/>
                <a:ea typeface="Consolas" charset="0"/>
                <a:cs typeface="Consolas" charset="0"/>
              </a:rPr>
              <a:t>S</a:t>
            </a:r>
          </a:p>
        </p:txBody>
      </p:sp>
    </p:spTree>
    <p:extLst>
      <p:ext uri="{BB962C8B-B14F-4D97-AF65-F5344CB8AC3E}">
        <p14:creationId xmlns:p14="http://schemas.microsoft.com/office/powerpoint/2010/main" val="12972693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8" grpId="0"/>
      <p:bldP spid="19" grpId="0"/>
      <p:bldP spid="20" grpId="0"/>
      <p:bldP spid="21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69CD83-56DB-4D77-9162-9A9BB2F746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1-bit Adder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FB6CA85-F761-483A-9592-C5387F0E62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Let's try to come up with a </a:t>
            </a:r>
            <a:r>
              <a:rPr lang="en-US" b="1" dirty="0"/>
              <a:t>truth table </a:t>
            </a:r>
            <a:r>
              <a:rPr lang="en-US" dirty="0"/>
              <a:t>for adding two bits.</a:t>
            </a:r>
          </a:p>
          <a:p>
            <a:r>
              <a:rPr lang="en-US" dirty="0"/>
              <a:t>Each column will hold </a:t>
            </a:r>
            <a:r>
              <a:rPr lang="en-US" b="1" dirty="0"/>
              <a:t>1 bit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We will ignore the carry input, for now.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02ADF45-1DF1-4A96-9A71-C31F65B29A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7</a:t>
            </a:fld>
            <a:endParaRPr 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0D219D5-2EBE-433A-922A-B1A6903ED2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6444854"/>
              </p:ext>
            </p:extLst>
          </p:nvPr>
        </p:nvGraphicFramePr>
        <p:xfrm>
          <a:off x="6000750" y="1469637"/>
          <a:ext cx="2514600" cy="3325090"/>
        </p:xfrm>
        <a:graphic>
          <a:graphicData uri="http://schemas.openxmlformats.org/drawingml/2006/table">
            <a:tbl>
              <a:tblPr firstRow="1" lastCol="1" bandRow="1">
                <a:tableStyleId>{5C22544A-7EE6-4342-B048-85BDC9FD1C3A}</a:tableStyleId>
              </a:tblPr>
              <a:tblGrid>
                <a:gridCol w="628568">
                  <a:extLst>
                    <a:ext uri="{9D8B030D-6E8A-4147-A177-3AD203B41FA5}">
                      <a16:colId xmlns:a16="http://schemas.microsoft.com/office/drawing/2014/main" val="3432692331"/>
                    </a:ext>
                  </a:extLst>
                </a:gridCol>
                <a:gridCol w="628568">
                  <a:extLst>
                    <a:ext uri="{9D8B030D-6E8A-4147-A177-3AD203B41FA5}">
                      <a16:colId xmlns:a16="http://schemas.microsoft.com/office/drawing/2014/main" val="1632488727"/>
                    </a:ext>
                  </a:extLst>
                </a:gridCol>
                <a:gridCol w="628732">
                  <a:extLst>
                    <a:ext uri="{9D8B030D-6E8A-4147-A177-3AD203B41FA5}">
                      <a16:colId xmlns:a16="http://schemas.microsoft.com/office/drawing/2014/main" val="2542969739"/>
                    </a:ext>
                  </a:extLst>
                </a:gridCol>
                <a:gridCol w="62873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659476"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dirty="0"/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377566539"/>
                  </a:ext>
                </a:extLst>
              </a:tr>
              <a:tr h="659476"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2770857541"/>
                  </a:ext>
                </a:extLst>
              </a:tr>
              <a:tr h="659476"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2290169190"/>
                  </a:ext>
                </a:extLst>
              </a:tr>
              <a:tr h="659476"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1589437635"/>
                  </a:ext>
                </a:extLst>
              </a:tr>
              <a:tr h="659476"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58189" marR="58189" marT="58189" marB="58189"/>
                </a:tc>
                <a:extLst>
                  <a:ext uri="{0D108BD9-81ED-4DB2-BD59-A6C34878D82A}">
                    <a16:rowId xmlns:a16="http://schemas.microsoft.com/office/drawing/2014/main" val="2023386740"/>
                  </a:ext>
                </a:extLst>
              </a:tr>
            </a:tbl>
          </a:graphicData>
        </a:graphic>
      </p:graphicFrame>
      <p:sp>
        <p:nvSpPr>
          <p:cNvPr id="9" name="TextBox 8">
            <a:extLst>
              <a:ext uri="{FF2B5EF4-FFF2-40B4-BE49-F238E27FC236}">
                <a16:creationId xmlns:a16="http://schemas.microsoft.com/office/drawing/2014/main" id="{4C633F6E-6A43-40EF-9C8B-D170BA73B2D0}"/>
              </a:ext>
            </a:extLst>
          </p:cNvPr>
          <p:cNvSpPr txBox="1"/>
          <p:nvPr/>
        </p:nvSpPr>
        <p:spPr>
          <a:xfrm>
            <a:off x="6076950" y="1470515"/>
            <a:ext cx="51007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08D3ECF-1FDB-4F26-902A-2639D2693009}"/>
              </a:ext>
            </a:extLst>
          </p:cNvPr>
          <p:cNvSpPr txBox="1"/>
          <p:nvPr/>
        </p:nvSpPr>
        <p:spPr>
          <a:xfrm>
            <a:off x="6709874" y="1469637"/>
            <a:ext cx="48122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053CE204-2E4A-4DD1-955D-18B3E751E6B0}"/>
              </a:ext>
            </a:extLst>
          </p:cNvPr>
          <p:cNvSpPr txBox="1"/>
          <p:nvPr/>
        </p:nvSpPr>
        <p:spPr>
          <a:xfrm>
            <a:off x="7236838" y="1469636"/>
            <a:ext cx="6776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C</a:t>
            </a:r>
            <a:r>
              <a:rPr lang="en-US" sz="2000" b="1" dirty="0">
                <a:solidFill>
                  <a:schemeClr val="bg1"/>
                </a:solidFill>
              </a:rPr>
              <a:t>o</a:t>
            </a:r>
            <a:endParaRPr lang="en-US" sz="3600" b="1" dirty="0">
              <a:solidFill>
                <a:schemeClr val="bg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D59D427-2800-4C87-874C-B4C3FD52EE80}"/>
              </a:ext>
            </a:extLst>
          </p:cNvPr>
          <p:cNvSpPr txBox="1"/>
          <p:nvPr/>
        </p:nvSpPr>
        <p:spPr>
          <a:xfrm>
            <a:off x="6076950" y="2146216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584A130-D05A-4A0B-B2D9-507E3D268D42}"/>
              </a:ext>
            </a:extLst>
          </p:cNvPr>
          <p:cNvSpPr txBox="1"/>
          <p:nvPr/>
        </p:nvSpPr>
        <p:spPr>
          <a:xfrm>
            <a:off x="6076950" y="2821917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CF7A46C-CED7-4FD6-9D98-D83B6CA8F12A}"/>
              </a:ext>
            </a:extLst>
          </p:cNvPr>
          <p:cNvSpPr txBox="1"/>
          <p:nvPr/>
        </p:nvSpPr>
        <p:spPr>
          <a:xfrm>
            <a:off x="6076950" y="3497618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4A1F0E77-26E7-4817-A9C2-548C55AAE555}"/>
              </a:ext>
            </a:extLst>
          </p:cNvPr>
          <p:cNvSpPr txBox="1"/>
          <p:nvPr/>
        </p:nvSpPr>
        <p:spPr>
          <a:xfrm>
            <a:off x="6076950" y="4173319"/>
            <a:ext cx="437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7B57BA6-01CC-4C91-9D52-976027696A9C}"/>
              </a:ext>
            </a:extLst>
          </p:cNvPr>
          <p:cNvSpPr txBox="1"/>
          <p:nvPr/>
        </p:nvSpPr>
        <p:spPr>
          <a:xfrm>
            <a:off x="6740332" y="2146216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CB08F234-B641-46CB-ADB6-2EE5B16ECEFA}"/>
              </a:ext>
            </a:extLst>
          </p:cNvPr>
          <p:cNvSpPr txBox="1"/>
          <p:nvPr/>
        </p:nvSpPr>
        <p:spPr>
          <a:xfrm>
            <a:off x="6740332" y="2821917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419C024-48DB-493C-8F09-FD87B8DC9B3B}"/>
              </a:ext>
            </a:extLst>
          </p:cNvPr>
          <p:cNvSpPr txBox="1"/>
          <p:nvPr/>
        </p:nvSpPr>
        <p:spPr>
          <a:xfrm>
            <a:off x="6740332" y="3497618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83AC0BB-A1B7-4C6D-97E9-D47555AC9E78}"/>
              </a:ext>
            </a:extLst>
          </p:cNvPr>
          <p:cNvSpPr txBox="1"/>
          <p:nvPr/>
        </p:nvSpPr>
        <p:spPr>
          <a:xfrm>
            <a:off x="6740332" y="4173319"/>
            <a:ext cx="437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36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BD38DFDF-7938-4DFD-8190-95073F69EE1B}"/>
              </a:ext>
            </a:extLst>
          </p:cNvPr>
          <p:cNvSpPr txBox="1"/>
          <p:nvPr/>
        </p:nvSpPr>
        <p:spPr>
          <a:xfrm>
            <a:off x="7361853" y="2146216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AC11B92-462F-47F0-AA78-1185C699BC49}"/>
              </a:ext>
            </a:extLst>
          </p:cNvPr>
          <p:cNvSpPr txBox="1"/>
          <p:nvPr/>
        </p:nvSpPr>
        <p:spPr>
          <a:xfrm>
            <a:off x="7361853" y="2821917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043978F-77AC-4075-BB9E-6DD04D010064}"/>
              </a:ext>
            </a:extLst>
          </p:cNvPr>
          <p:cNvSpPr txBox="1"/>
          <p:nvPr/>
        </p:nvSpPr>
        <p:spPr>
          <a:xfrm>
            <a:off x="7361853" y="3497618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D3E90AE1-2ADD-4B0F-8511-B0E2A5B89679}"/>
              </a:ext>
            </a:extLst>
          </p:cNvPr>
          <p:cNvSpPr txBox="1"/>
          <p:nvPr/>
        </p:nvSpPr>
        <p:spPr>
          <a:xfrm>
            <a:off x="7361853" y="4173319"/>
            <a:ext cx="437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60873FE-B6B3-4971-B3F2-03E564660A6C}"/>
              </a:ext>
            </a:extLst>
          </p:cNvPr>
          <p:cNvSpPr txBox="1"/>
          <p:nvPr/>
        </p:nvSpPr>
        <p:spPr>
          <a:xfrm>
            <a:off x="7961838" y="1465880"/>
            <a:ext cx="44275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63382FCA-D9D0-4D7A-AD43-9EA889AF84E2}"/>
              </a:ext>
            </a:extLst>
          </p:cNvPr>
          <p:cNvSpPr txBox="1"/>
          <p:nvPr/>
        </p:nvSpPr>
        <p:spPr>
          <a:xfrm>
            <a:off x="7967347" y="2142460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2C4E3514-8FC5-4C2E-BE8E-05CA8E989299}"/>
              </a:ext>
            </a:extLst>
          </p:cNvPr>
          <p:cNvSpPr txBox="1"/>
          <p:nvPr/>
        </p:nvSpPr>
        <p:spPr>
          <a:xfrm>
            <a:off x="7967347" y="2818161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2B673F1-D3AA-4295-9D3F-F03A0E86C43B}"/>
              </a:ext>
            </a:extLst>
          </p:cNvPr>
          <p:cNvSpPr txBox="1"/>
          <p:nvPr/>
        </p:nvSpPr>
        <p:spPr>
          <a:xfrm>
            <a:off x="7967347" y="3493862"/>
            <a:ext cx="45076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D18C5B3-3B81-4610-B349-40C10C377DB8}"/>
              </a:ext>
            </a:extLst>
          </p:cNvPr>
          <p:cNvSpPr txBox="1"/>
          <p:nvPr/>
        </p:nvSpPr>
        <p:spPr>
          <a:xfrm>
            <a:off x="7967347" y="4169563"/>
            <a:ext cx="43794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</p:spTree>
    <p:extLst>
      <p:ext uri="{BB962C8B-B14F-4D97-AF65-F5344CB8AC3E}">
        <p14:creationId xmlns:p14="http://schemas.microsoft.com/office/powerpoint/2010/main" val="20904674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B3F5ABC-BF6E-4441-BE75-965F513D65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Half-Truth Tables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814AF2A-498F-4BFF-9A92-DDB9ED7B0A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195" y="895350"/>
            <a:ext cx="8325155" cy="4252119"/>
          </a:xfrm>
        </p:spPr>
        <p:txBody>
          <a:bodyPr/>
          <a:lstStyle/>
          <a:p>
            <a:r>
              <a:rPr lang="en-US" dirty="0"/>
              <a:t>What we just made was a </a:t>
            </a:r>
            <a:r>
              <a:rPr lang="en-US" b="1" dirty="0"/>
              <a:t>half-adder</a:t>
            </a:r>
            <a:r>
              <a:rPr lang="en-US" dirty="0"/>
              <a:t>.</a:t>
            </a:r>
            <a:endParaRPr lang="en-US" b="1" dirty="0"/>
          </a:p>
          <a:p>
            <a:r>
              <a:rPr lang="en-US" dirty="0"/>
              <a:t>It has a carry </a:t>
            </a:r>
            <a:r>
              <a:rPr lang="en-US" i="1" dirty="0"/>
              <a:t>output</a:t>
            </a:r>
            <a:r>
              <a:rPr lang="en-US" dirty="0"/>
              <a:t> but not a carry </a:t>
            </a:r>
            <a:r>
              <a:rPr lang="en-US" i="1" dirty="0"/>
              <a:t>input</a:t>
            </a:r>
          </a:p>
          <a:p>
            <a:pPr lvl="1"/>
            <a:r>
              <a:rPr lang="en-US" dirty="0"/>
              <a:t>(which might be useful for the lowest bit)</a:t>
            </a:r>
          </a:p>
          <a:p>
            <a:r>
              <a:rPr lang="en-US" dirty="0"/>
              <a:t>To make a </a:t>
            </a:r>
            <a:r>
              <a:rPr lang="en-US" b="1" dirty="0"/>
              <a:t>full adder, </a:t>
            </a:r>
            <a:r>
              <a:rPr lang="en-US" dirty="0"/>
              <a:t>we need </a:t>
            </a:r>
            <a:r>
              <a:rPr lang="en-US" b="1" dirty="0"/>
              <a:t>3 input bits</a:t>
            </a:r>
            <a:r>
              <a:rPr lang="en-US" dirty="0"/>
              <a:t>.</a:t>
            </a:r>
            <a:endParaRPr lang="en-US" b="1" dirty="0"/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F787F4E-E2D0-4245-8174-E7DBB46023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8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7B754497-A101-43A8-BE4A-A181C11C8BC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36463942"/>
              </p:ext>
            </p:extLst>
          </p:nvPr>
        </p:nvGraphicFramePr>
        <p:xfrm>
          <a:off x="6499689" y="670446"/>
          <a:ext cx="2644311" cy="4704588"/>
        </p:xfrm>
        <a:graphic>
          <a:graphicData uri="http://schemas.openxmlformats.org/drawingml/2006/table">
            <a:tbl>
              <a:tblPr firstRow="1" lastCol="1" bandRow="1">
                <a:tableStyleId>{5C22544A-7EE6-4342-B048-85BDC9FD1C3A}</a:tableStyleId>
              </a:tblPr>
              <a:tblGrid>
                <a:gridCol w="5288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3432692331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1632488727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542969739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1067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377566539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770857541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29016919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58943763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02338674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E06501C-FD80-40ED-A9FD-20BF0EF7DB78}"/>
              </a:ext>
            </a:extLst>
          </p:cNvPr>
          <p:cNvSpPr txBox="1"/>
          <p:nvPr/>
        </p:nvSpPr>
        <p:spPr>
          <a:xfrm>
            <a:off x="7080451" y="653513"/>
            <a:ext cx="437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B03714E-1218-4F66-A1B5-F077DCCCF2DC}"/>
              </a:ext>
            </a:extLst>
          </p:cNvPr>
          <p:cNvSpPr txBox="1"/>
          <p:nvPr/>
        </p:nvSpPr>
        <p:spPr>
          <a:xfrm>
            <a:off x="7596655" y="652635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49CB27-E68B-4EF2-8932-013DDED3F4BF}"/>
              </a:ext>
            </a:extLst>
          </p:cNvPr>
          <p:cNvSpPr txBox="1"/>
          <p:nvPr/>
        </p:nvSpPr>
        <p:spPr>
          <a:xfrm>
            <a:off x="8095198" y="648401"/>
            <a:ext cx="554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C49E5D21-4083-43AF-8D66-34113D2D73E6}"/>
              </a:ext>
            </a:extLst>
          </p:cNvPr>
          <p:cNvSpPr txBox="1"/>
          <p:nvPr/>
        </p:nvSpPr>
        <p:spPr>
          <a:xfrm>
            <a:off x="7080451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A00BE60-8782-4371-A832-5E8C8F0A7062}"/>
              </a:ext>
            </a:extLst>
          </p:cNvPr>
          <p:cNvSpPr txBox="1"/>
          <p:nvPr/>
        </p:nvSpPr>
        <p:spPr>
          <a:xfrm>
            <a:off x="7080451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20CF668-B381-4271-A9FF-A8E59294DE91}"/>
              </a:ext>
            </a:extLst>
          </p:cNvPr>
          <p:cNvSpPr txBox="1"/>
          <p:nvPr/>
        </p:nvSpPr>
        <p:spPr>
          <a:xfrm>
            <a:off x="7080451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D65690D-3B6D-41C5-AD95-F50777DD025B}"/>
              </a:ext>
            </a:extLst>
          </p:cNvPr>
          <p:cNvSpPr txBox="1"/>
          <p:nvPr/>
        </p:nvSpPr>
        <p:spPr>
          <a:xfrm>
            <a:off x="7080451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89E2EB37-B9FA-4DB6-87AD-00472AF7C7ED}"/>
              </a:ext>
            </a:extLst>
          </p:cNvPr>
          <p:cNvSpPr txBox="1"/>
          <p:nvPr/>
        </p:nvSpPr>
        <p:spPr>
          <a:xfrm>
            <a:off x="7627113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08DF895-EA57-433F-A0F2-E01E6E7A1915}"/>
              </a:ext>
            </a:extLst>
          </p:cNvPr>
          <p:cNvSpPr txBox="1"/>
          <p:nvPr/>
        </p:nvSpPr>
        <p:spPr>
          <a:xfrm>
            <a:off x="7627113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074466-BA6F-4905-B37B-44D197DCD732}"/>
              </a:ext>
            </a:extLst>
          </p:cNvPr>
          <p:cNvSpPr txBox="1"/>
          <p:nvPr/>
        </p:nvSpPr>
        <p:spPr>
          <a:xfrm>
            <a:off x="7627113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F466C5BA-7586-4838-A3E6-4A5B76930353}"/>
              </a:ext>
            </a:extLst>
          </p:cNvPr>
          <p:cNvSpPr txBox="1"/>
          <p:nvPr/>
        </p:nvSpPr>
        <p:spPr>
          <a:xfrm>
            <a:off x="7627113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75FEAFD-522F-42E5-8698-AE94F41DD324}"/>
              </a:ext>
            </a:extLst>
          </p:cNvPr>
          <p:cNvSpPr txBox="1"/>
          <p:nvPr/>
        </p:nvSpPr>
        <p:spPr>
          <a:xfrm>
            <a:off x="8160720" y="11962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7341DBB3-54A8-45B3-BE2C-13F0A70E8DBA}"/>
              </a:ext>
            </a:extLst>
          </p:cNvPr>
          <p:cNvSpPr txBox="1"/>
          <p:nvPr/>
        </p:nvSpPr>
        <p:spPr>
          <a:xfrm>
            <a:off x="8160720" y="174740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A64A29D-61E7-4929-9BED-13E4CB2D60ED}"/>
              </a:ext>
            </a:extLst>
          </p:cNvPr>
          <p:cNvSpPr txBox="1"/>
          <p:nvPr/>
        </p:nvSpPr>
        <p:spPr>
          <a:xfrm>
            <a:off x="8160720" y="224945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3BC5B0B-E24A-41B9-A7D9-69C0355A8D50}"/>
              </a:ext>
            </a:extLst>
          </p:cNvPr>
          <p:cNvSpPr txBox="1"/>
          <p:nvPr/>
        </p:nvSpPr>
        <p:spPr>
          <a:xfrm>
            <a:off x="8160720" y="27765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F12E914E-CCAC-4281-A90B-EA3A35227AA3}"/>
              </a:ext>
            </a:extLst>
          </p:cNvPr>
          <p:cNvSpPr txBox="1"/>
          <p:nvPr/>
        </p:nvSpPr>
        <p:spPr>
          <a:xfrm>
            <a:off x="8668217" y="64840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3957C68-4617-4102-B4CD-687EAAB32AB3}"/>
              </a:ext>
            </a:extLst>
          </p:cNvPr>
          <p:cNvSpPr txBox="1"/>
          <p:nvPr/>
        </p:nvSpPr>
        <p:spPr>
          <a:xfrm>
            <a:off x="8694327" y="119247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E146F96-EEC3-43DD-9E63-822E600646A2}"/>
              </a:ext>
            </a:extLst>
          </p:cNvPr>
          <p:cNvSpPr txBox="1"/>
          <p:nvPr/>
        </p:nvSpPr>
        <p:spPr>
          <a:xfrm>
            <a:off x="8694327" y="17436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9C1AC84-B20E-4C53-A4ED-CAC003C3CA39}"/>
              </a:ext>
            </a:extLst>
          </p:cNvPr>
          <p:cNvSpPr txBox="1"/>
          <p:nvPr/>
        </p:nvSpPr>
        <p:spPr>
          <a:xfrm>
            <a:off x="8694327" y="224570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C39F0CA-2187-4E15-A462-C5175E586188}"/>
              </a:ext>
            </a:extLst>
          </p:cNvPr>
          <p:cNvSpPr txBox="1"/>
          <p:nvPr/>
        </p:nvSpPr>
        <p:spPr>
          <a:xfrm>
            <a:off x="8694327" y="277279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F2B67FC5-8799-4AFB-BB1E-D41F98A6D37D}"/>
              </a:ext>
            </a:extLst>
          </p:cNvPr>
          <p:cNvSpPr txBox="1"/>
          <p:nvPr/>
        </p:nvSpPr>
        <p:spPr>
          <a:xfrm>
            <a:off x="7080451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7449D595-B0E3-411F-9F4D-5D37DEDBE188}"/>
              </a:ext>
            </a:extLst>
          </p:cNvPr>
          <p:cNvSpPr txBox="1"/>
          <p:nvPr/>
        </p:nvSpPr>
        <p:spPr>
          <a:xfrm>
            <a:off x="7080451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28143FBA-A9AE-4877-A637-56B737A7ABB9}"/>
              </a:ext>
            </a:extLst>
          </p:cNvPr>
          <p:cNvSpPr txBox="1"/>
          <p:nvPr/>
        </p:nvSpPr>
        <p:spPr>
          <a:xfrm>
            <a:off x="7080451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696CB489-7F6A-4D10-9284-BE7700C2EBD4}"/>
              </a:ext>
            </a:extLst>
          </p:cNvPr>
          <p:cNvSpPr txBox="1"/>
          <p:nvPr/>
        </p:nvSpPr>
        <p:spPr>
          <a:xfrm>
            <a:off x="7080451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ADECDF65-D023-4BBC-8190-C661CF22634B}"/>
              </a:ext>
            </a:extLst>
          </p:cNvPr>
          <p:cNvSpPr txBox="1"/>
          <p:nvPr/>
        </p:nvSpPr>
        <p:spPr>
          <a:xfrm>
            <a:off x="7627113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84F2A23B-C44E-422D-8C4F-E96C0C44421C}"/>
              </a:ext>
            </a:extLst>
          </p:cNvPr>
          <p:cNvSpPr txBox="1"/>
          <p:nvPr/>
        </p:nvSpPr>
        <p:spPr>
          <a:xfrm>
            <a:off x="7627113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E8E7AF93-4869-4C11-9AE8-99077D160114}"/>
              </a:ext>
            </a:extLst>
          </p:cNvPr>
          <p:cNvSpPr txBox="1"/>
          <p:nvPr/>
        </p:nvSpPr>
        <p:spPr>
          <a:xfrm>
            <a:off x="7627113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8B5B63C-4DC2-49EB-8158-DD2213211E11}"/>
              </a:ext>
            </a:extLst>
          </p:cNvPr>
          <p:cNvSpPr txBox="1"/>
          <p:nvPr/>
        </p:nvSpPr>
        <p:spPr>
          <a:xfrm>
            <a:off x="7627113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8542522-0B26-4C3D-951B-99FB174B78C6}"/>
              </a:ext>
            </a:extLst>
          </p:cNvPr>
          <p:cNvSpPr txBox="1"/>
          <p:nvPr/>
        </p:nvSpPr>
        <p:spPr>
          <a:xfrm>
            <a:off x="6525775" y="645364"/>
            <a:ext cx="476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402B7087-203D-4CD7-9A2C-B05D4411854E}"/>
              </a:ext>
            </a:extLst>
          </p:cNvPr>
          <p:cNvSpPr txBox="1"/>
          <p:nvPr/>
        </p:nvSpPr>
        <p:spPr>
          <a:xfrm>
            <a:off x="6572807" y="119481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D3D7D395-B9E2-496D-B825-171056E9CE86}"/>
              </a:ext>
            </a:extLst>
          </p:cNvPr>
          <p:cNvSpPr txBox="1"/>
          <p:nvPr/>
        </p:nvSpPr>
        <p:spPr>
          <a:xfrm>
            <a:off x="6572807" y="17459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E1408094-DEF0-452A-8C44-237E992AF817}"/>
              </a:ext>
            </a:extLst>
          </p:cNvPr>
          <p:cNvSpPr txBox="1"/>
          <p:nvPr/>
        </p:nvSpPr>
        <p:spPr>
          <a:xfrm>
            <a:off x="6572807" y="224804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906738DA-ED54-4406-896E-2BE10434A4B1}"/>
              </a:ext>
            </a:extLst>
          </p:cNvPr>
          <p:cNvSpPr txBox="1"/>
          <p:nvPr/>
        </p:nvSpPr>
        <p:spPr>
          <a:xfrm>
            <a:off x="6572807" y="277513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FF9CE0D-609C-4AE8-BF7D-F0B11E3A0F9B}"/>
              </a:ext>
            </a:extLst>
          </p:cNvPr>
          <p:cNvSpPr txBox="1"/>
          <p:nvPr/>
        </p:nvSpPr>
        <p:spPr>
          <a:xfrm>
            <a:off x="6572807" y="329871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D1C8B649-B0BA-4B54-B901-8C545C625C63}"/>
              </a:ext>
            </a:extLst>
          </p:cNvPr>
          <p:cNvSpPr txBox="1"/>
          <p:nvPr/>
        </p:nvSpPr>
        <p:spPr>
          <a:xfrm>
            <a:off x="6572807" y="384989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B7F0BBE0-79FF-4AFB-B829-1A9DFC8F35E8}"/>
              </a:ext>
            </a:extLst>
          </p:cNvPr>
          <p:cNvSpPr txBox="1"/>
          <p:nvPr/>
        </p:nvSpPr>
        <p:spPr>
          <a:xfrm>
            <a:off x="6572807" y="435194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11611AFE-7ABC-47FB-A6E2-30D3450616AA}"/>
              </a:ext>
            </a:extLst>
          </p:cNvPr>
          <p:cNvSpPr txBox="1"/>
          <p:nvPr/>
        </p:nvSpPr>
        <p:spPr>
          <a:xfrm>
            <a:off x="6572807" y="486686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6A0082CD-C932-491E-A8F5-02422BF8DA15}"/>
              </a:ext>
            </a:extLst>
          </p:cNvPr>
          <p:cNvSpPr txBox="1"/>
          <p:nvPr/>
        </p:nvSpPr>
        <p:spPr>
          <a:xfrm>
            <a:off x="8159313" y="33248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437DF388-DCCF-47A5-8839-18EF4386BCE8}"/>
              </a:ext>
            </a:extLst>
          </p:cNvPr>
          <p:cNvSpPr txBox="1"/>
          <p:nvPr/>
        </p:nvSpPr>
        <p:spPr>
          <a:xfrm>
            <a:off x="8159313" y="385194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2EF9955-6CFB-48DC-B7BA-02E4ACE589F9}"/>
              </a:ext>
            </a:extLst>
          </p:cNvPr>
          <p:cNvSpPr txBox="1"/>
          <p:nvPr/>
        </p:nvSpPr>
        <p:spPr>
          <a:xfrm>
            <a:off x="8692920" y="33210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3CD3AB9E-9365-46E4-8ACB-1C957D76C2E8}"/>
              </a:ext>
            </a:extLst>
          </p:cNvPr>
          <p:cNvSpPr txBox="1"/>
          <p:nvPr/>
        </p:nvSpPr>
        <p:spPr>
          <a:xfrm>
            <a:off x="8692920" y="384818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8838DFBE-F388-41F7-B57F-AA33C33BEB44}"/>
              </a:ext>
            </a:extLst>
          </p:cNvPr>
          <p:cNvSpPr txBox="1"/>
          <p:nvPr/>
        </p:nvSpPr>
        <p:spPr>
          <a:xfrm>
            <a:off x="8159313" y="436480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CDA4426B-AC00-49E0-8B03-AC8AA4974F1A}"/>
              </a:ext>
            </a:extLst>
          </p:cNvPr>
          <p:cNvSpPr txBox="1"/>
          <p:nvPr/>
        </p:nvSpPr>
        <p:spPr>
          <a:xfrm>
            <a:off x="8692920" y="43610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78C40F19-1536-47AE-BBEC-EC4624F91194}"/>
              </a:ext>
            </a:extLst>
          </p:cNvPr>
          <p:cNvSpPr txBox="1"/>
          <p:nvPr/>
        </p:nvSpPr>
        <p:spPr>
          <a:xfrm>
            <a:off x="8168270" y="485562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FEA09DDD-FEFC-4C09-9731-9F0D3E8B981D}"/>
              </a:ext>
            </a:extLst>
          </p:cNvPr>
          <p:cNvSpPr txBox="1"/>
          <p:nvPr/>
        </p:nvSpPr>
        <p:spPr>
          <a:xfrm>
            <a:off x="8701877" y="485187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9898603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5" fill="hold">
                      <p:stCondLst>
                        <p:cond delay="indefinite"/>
                      </p:stCondLst>
                      <p:childTnLst>
                        <p:par>
                          <p:cTn id="86" fill="hold">
                            <p:stCondLst>
                              <p:cond delay="0"/>
                            </p:stCondLst>
                            <p:childTnLst>
                              <p:par>
                                <p:cTn id="8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3" fill="hold">
                      <p:stCondLst>
                        <p:cond delay="indefinite"/>
                      </p:stCondLst>
                      <p:childTnLst>
                        <p:par>
                          <p:cTn id="104" fill="hold">
                            <p:stCondLst>
                              <p:cond delay="0"/>
                            </p:stCondLst>
                            <p:childTnLst>
                              <p:par>
                                <p:cTn id="10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9" fill="hold">
                      <p:stCondLst>
                        <p:cond delay="indefinite"/>
                      </p:stCondLst>
                      <p:childTnLst>
                        <p:par>
                          <p:cTn id="110" fill="hold">
                            <p:stCondLst>
                              <p:cond delay="0"/>
                            </p:stCondLst>
                            <p:childTnLst>
                              <p:par>
                                <p:cTn id="1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  <p:bldP spid="19" grpId="0"/>
      <p:bldP spid="20" grpId="0"/>
      <p:bldP spid="21" grpId="0"/>
      <p:bldP spid="22" grpId="0"/>
      <p:bldP spid="23" grpId="0"/>
      <p:bldP spid="24" grpId="0"/>
      <p:bldP spid="25" grpId="0"/>
      <p:bldP spid="26" grpId="0"/>
      <p:bldP spid="27" grpId="0"/>
      <p:bldP spid="28" grpId="0"/>
      <p:bldP spid="29" grpId="0"/>
      <p:bldP spid="30" grpId="0"/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  <p:bldP spid="43" grpId="0"/>
      <p:bldP spid="44" grpId="0"/>
      <p:bldP spid="45" grpId="0"/>
      <p:bldP spid="46" grpId="0"/>
      <p:bldP spid="47" grpId="0"/>
      <p:bldP spid="48" grpId="0"/>
      <p:bldP spid="49" grpId="0"/>
      <p:bldP spid="50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25F0D2-17A0-4652-AD38-3DB774DE8E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logic of it all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6DAC33-4DC6-45AA-8041-4BC0CA399A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90195" y="731520"/>
            <a:ext cx="6207487" cy="4415949"/>
          </a:xfrm>
        </p:spPr>
        <p:txBody>
          <a:bodyPr/>
          <a:lstStyle/>
          <a:p>
            <a:r>
              <a:rPr lang="en-US" dirty="0"/>
              <a:t>It looks a little messy, but it </a:t>
            </a:r>
            <a:r>
              <a:rPr lang="en-US" dirty="0" err="1"/>
              <a:t>kinda</a:t>
            </a:r>
            <a:r>
              <a:rPr lang="en-US" dirty="0"/>
              <a:t> makes sense if you think of it like this:</a:t>
            </a:r>
          </a:p>
          <a:p>
            <a:pPr lvl="1"/>
            <a:r>
              <a:rPr lang="en-US" dirty="0"/>
              <a:t>It </a:t>
            </a:r>
            <a:r>
              <a:rPr lang="en-US" b="1" dirty="0"/>
              <a:t>counts how many input bits are "1"</a:t>
            </a:r>
          </a:p>
          <a:p>
            <a:pPr lvl="1"/>
            <a:r>
              <a:rPr lang="en-US" dirty="0"/>
              <a:t>C</a:t>
            </a:r>
            <a:r>
              <a:rPr lang="en-US" baseline="-25000" dirty="0"/>
              <a:t>o</a:t>
            </a:r>
            <a:r>
              <a:rPr lang="en-US" dirty="0"/>
              <a:t> and S are a </a:t>
            </a:r>
            <a:r>
              <a:rPr lang="en-US" b="1" dirty="0"/>
              <a:t>2-bit number!</a:t>
            </a:r>
          </a:p>
          <a:p>
            <a:r>
              <a:rPr lang="en-US" dirty="0"/>
              <a:t>If we look at the outputs in isolation:</a:t>
            </a:r>
          </a:p>
          <a:p>
            <a:pPr lvl="1"/>
            <a:r>
              <a:rPr lang="en-US" dirty="0"/>
              <a:t>S is 1 if we have an </a:t>
            </a:r>
            <a:r>
              <a:rPr lang="en-US" b="1" dirty="0"/>
              <a:t>odd number of "1s"</a:t>
            </a:r>
          </a:p>
          <a:p>
            <a:pPr lvl="1"/>
            <a:r>
              <a:rPr lang="en-US" dirty="0"/>
              <a:t>Co is 1 if we have </a:t>
            </a:r>
            <a:r>
              <a:rPr lang="en-US" b="1" dirty="0"/>
              <a:t>2 or 3 "1s"</a:t>
            </a:r>
            <a:endParaRPr lang="en-US" dirty="0"/>
          </a:p>
          <a:p>
            <a:r>
              <a:rPr lang="en-US" dirty="0"/>
              <a:t>It's a little weird, but we can build this out of AND, OR, and XOR gates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EF63506-EBA0-484D-9481-93B271C3DF3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28C0A2-10A0-40F7-BAE1-3BE620EEA294}" type="slidenum">
              <a:rPr lang="en-US" smtClean="0"/>
              <a:t>9</a:t>
            </a:fld>
            <a:endParaRPr lang="en-US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4656F7E4-99D6-471A-9941-4C1B5C94291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9186009"/>
              </p:ext>
            </p:extLst>
          </p:nvPr>
        </p:nvGraphicFramePr>
        <p:xfrm>
          <a:off x="6502298" y="670446"/>
          <a:ext cx="2644311" cy="4704588"/>
        </p:xfrm>
        <a:graphic>
          <a:graphicData uri="http://schemas.openxmlformats.org/drawingml/2006/table">
            <a:tbl>
              <a:tblPr firstRow="1" lastCol="1" bandRow="1">
                <a:tableStyleId>{5C22544A-7EE6-4342-B048-85BDC9FD1C3A}</a:tableStyleId>
              </a:tblPr>
              <a:tblGrid>
                <a:gridCol w="52880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3432692331"/>
                    </a:ext>
                  </a:extLst>
                </a:gridCol>
                <a:gridCol w="528807">
                  <a:extLst>
                    <a:ext uri="{9D8B030D-6E8A-4147-A177-3AD203B41FA5}">
                      <a16:colId xmlns:a16="http://schemas.microsoft.com/office/drawing/2014/main" val="1632488727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542969739"/>
                    </a:ext>
                  </a:extLst>
                </a:gridCol>
                <a:gridCol w="52894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491067"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dirty="0"/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377566539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770857541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29016919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58943763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2023386740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491067"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>
                    <a:solidFill>
                      <a:srgbClr val="4977B0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2800" b="1" dirty="0">
                        <a:latin typeface="Consolas" charset="0"/>
                        <a:ea typeface="Consolas" charset="0"/>
                        <a:cs typeface="Consolas" charset="0"/>
                      </a:endParaRPr>
                    </a:p>
                  </a:txBody>
                  <a:tcPr marL="48006" marR="48006" marT="48006" marB="48006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</a:tbl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E5760409-694A-4DC7-A569-226417C731E9}"/>
              </a:ext>
            </a:extLst>
          </p:cNvPr>
          <p:cNvSpPr txBox="1"/>
          <p:nvPr/>
        </p:nvSpPr>
        <p:spPr>
          <a:xfrm>
            <a:off x="7083060" y="653513"/>
            <a:ext cx="43794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A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AA70BCFF-9867-4C29-84CC-65CDB4282320}"/>
              </a:ext>
            </a:extLst>
          </p:cNvPr>
          <p:cNvSpPr txBox="1"/>
          <p:nvPr/>
        </p:nvSpPr>
        <p:spPr>
          <a:xfrm>
            <a:off x="7599264" y="652635"/>
            <a:ext cx="41549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B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AF1F2C5-B84B-4D47-BC4D-116B613999C1}"/>
              </a:ext>
            </a:extLst>
          </p:cNvPr>
          <p:cNvSpPr txBox="1"/>
          <p:nvPr/>
        </p:nvSpPr>
        <p:spPr>
          <a:xfrm>
            <a:off x="8097807" y="648401"/>
            <a:ext cx="5549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o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F956E5-E300-4A7C-AFCF-36084AB1C081}"/>
              </a:ext>
            </a:extLst>
          </p:cNvPr>
          <p:cNvSpPr txBox="1"/>
          <p:nvPr/>
        </p:nvSpPr>
        <p:spPr>
          <a:xfrm>
            <a:off x="7083060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CBAD9A1-5A7E-4691-A54F-4C4679D8B487}"/>
              </a:ext>
            </a:extLst>
          </p:cNvPr>
          <p:cNvSpPr txBox="1"/>
          <p:nvPr/>
        </p:nvSpPr>
        <p:spPr>
          <a:xfrm>
            <a:off x="7083060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8672AD9D-F428-4595-B75D-33FAED92CB63}"/>
              </a:ext>
            </a:extLst>
          </p:cNvPr>
          <p:cNvSpPr txBox="1"/>
          <p:nvPr/>
        </p:nvSpPr>
        <p:spPr>
          <a:xfrm>
            <a:off x="7083060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3C206DB-94E6-4925-8EE7-D193D10A43C4}"/>
              </a:ext>
            </a:extLst>
          </p:cNvPr>
          <p:cNvSpPr txBox="1"/>
          <p:nvPr/>
        </p:nvSpPr>
        <p:spPr>
          <a:xfrm>
            <a:off x="7083060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BF57D75-2987-450F-9B1F-6F017CC288CF}"/>
              </a:ext>
            </a:extLst>
          </p:cNvPr>
          <p:cNvSpPr txBox="1"/>
          <p:nvPr/>
        </p:nvSpPr>
        <p:spPr>
          <a:xfrm>
            <a:off x="7629722" y="119670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50C697E-3813-4177-845A-80D3D5669A31}"/>
              </a:ext>
            </a:extLst>
          </p:cNvPr>
          <p:cNvSpPr txBox="1"/>
          <p:nvPr/>
        </p:nvSpPr>
        <p:spPr>
          <a:xfrm>
            <a:off x="7629722" y="174788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AAF89AA-8D2F-4A51-AD92-C2126797AC63}"/>
              </a:ext>
            </a:extLst>
          </p:cNvPr>
          <p:cNvSpPr txBox="1"/>
          <p:nvPr/>
        </p:nvSpPr>
        <p:spPr>
          <a:xfrm>
            <a:off x="7629722" y="224993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E732B6-4324-4B56-BDAA-39B7CD9D6342}"/>
              </a:ext>
            </a:extLst>
          </p:cNvPr>
          <p:cNvSpPr txBox="1"/>
          <p:nvPr/>
        </p:nvSpPr>
        <p:spPr>
          <a:xfrm>
            <a:off x="7629722" y="27770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738C6111-F99F-428F-8097-675EAB03B792}"/>
              </a:ext>
            </a:extLst>
          </p:cNvPr>
          <p:cNvSpPr txBox="1"/>
          <p:nvPr/>
        </p:nvSpPr>
        <p:spPr>
          <a:xfrm>
            <a:off x="8163329" y="119622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493CEEF-7CE2-470B-9296-A5828195BA06}"/>
              </a:ext>
            </a:extLst>
          </p:cNvPr>
          <p:cNvSpPr txBox="1"/>
          <p:nvPr/>
        </p:nvSpPr>
        <p:spPr>
          <a:xfrm>
            <a:off x="8163329" y="174740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AD7372F8-7D33-4206-BF3C-7C4FA3858787}"/>
              </a:ext>
            </a:extLst>
          </p:cNvPr>
          <p:cNvSpPr txBox="1"/>
          <p:nvPr/>
        </p:nvSpPr>
        <p:spPr>
          <a:xfrm>
            <a:off x="8163329" y="224945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28788AB4-1AA8-475C-B14C-859383288D9D}"/>
              </a:ext>
            </a:extLst>
          </p:cNvPr>
          <p:cNvSpPr txBox="1"/>
          <p:nvPr/>
        </p:nvSpPr>
        <p:spPr>
          <a:xfrm>
            <a:off x="8163329" y="27765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0B31A1B-CF66-4E95-B358-F944B0ABCF66}"/>
              </a:ext>
            </a:extLst>
          </p:cNvPr>
          <p:cNvSpPr txBox="1"/>
          <p:nvPr/>
        </p:nvSpPr>
        <p:spPr>
          <a:xfrm>
            <a:off x="8670826" y="648401"/>
            <a:ext cx="38664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18F63CD-CE58-4556-88BE-4D351FB3EFFE}"/>
              </a:ext>
            </a:extLst>
          </p:cNvPr>
          <p:cNvSpPr txBox="1"/>
          <p:nvPr/>
        </p:nvSpPr>
        <p:spPr>
          <a:xfrm>
            <a:off x="8696936" y="119247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F12C9468-75B4-48E7-8ECC-51E6D75BCEBA}"/>
              </a:ext>
            </a:extLst>
          </p:cNvPr>
          <p:cNvSpPr txBox="1"/>
          <p:nvPr/>
        </p:nvSpPr>
        <p:spPr>
          <a:xfrm>
            <a:off x="8696936" y="174364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E8ECCD5A-B209-4EFF-AD9E-B0EA72A7A0ED}"/>
              </a:ext>
            </a:extLst>
          </p:cNvPr>
          <p:cNvSpPr txBox="1"/>
          <p:nvPr/>
        </p:nvSpPr>
        <p:spPr>
          <a:xfrm>
            <a:off x="8696936" y="224570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21534A12-6B83-4749-A74D-4F51F711BF65}"/>
              </a:ext>
            </a:extLst>
          </p:cNvPr>
          <p:cNvSpPr txBox="1"/>
          <p:nvPr/>
        </p:nvSpPr>
        <p:spPr>
          <a:xfrm>
            <a:off x="8696936" y="277279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0B7B5495-F04F-4338-BF8D-91F433092FE8}"/>
              </a:ext>
            </a:extLst>
          </p:cNvPr>
          <p:cNvSpPr txBox="1"/>
          <p:nvPr/>
        </p:nvSpPr>
        <p:spPr>
          <a:xfrm>
            <a:off x="7083060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35CDC69-DBAD-417B-A759-A00EBB0FCC2B}"/>
              </a:ext>
            </a:extLst>
          </p:cNvPr>
          <p:cNvSpPr txBox="1"/>
          <p:nvPr/>
        </p:nvSpPr>
        <p:spPr>
          <a:xfrm>
            <a:off x="7083060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B327571C-74BD-44AB-9082-B058601D1B5E}"/>
              </a:ext>
            </a:extLst>
          </p:cNvPr>
          <p:cNvSpPr txBox="1"/>
          <p:nvPr/>
        </p:nvSpPr>
        <p:spPr>
          <a:xfrm>
            <a:off x="7083060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:a16="http://schemas.microsoft.com/office/drawing/2014/main" id="{A73CE5B9-31E1-4762-A3DF-CBA199A33674}"/>
              </a:ext>
            </a:extLst>
          </p:cNvPr>
          <p:cNvSpPr txBox="1"/>
          <p:nvPr/>
        </p:nvSpPr>
        <p:spPr>
          <a:xfrm>
            <a:off x="7083060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2CADDB3E-14F7-46CC-BD7F-2430A64952D6}"/>
              </a:ext>
            </a:extLst>
          </p:cNvPr>
          <p:cNvSpPr txBox="1"/>
          <p:nvPr/>
        </p:nvSpPr>
        <p:spPr>
          <a:xfrm>
            <a:off x="7629722" y="330059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3A1DF011-AA3C-4376-8DFF-185C1E2C6F02}"/>
              </a:ext>
            </a:extLst>
          </p:cNvPr>
          <p:cNvSpPr txBox="1"/>
          <p:nvPr/>
        </p:nvSpPr>
        <p:spPr>
          <a:xfrm>
            <a:off x="7629722" y="385177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608C7208-E67D-47E6-A2E0-AD37F7D43861}"/>
              </a:ext>
            </a:extLst>
          </p:cNvPr>
          <p:cNvSpPr txBox="1"/>
          <p:nvPr/>
        </p:nvSpPr>
        <p:spPr>
          <a:xfrm>
            <a:off x="7629722" y="435383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CE2BEF18-9D1D-4295-A291-643F0C1765D1}"/>
              </a:ext>
            </a:extLst>
          </p:cNvPr>
          <p:cNvSpPr txBox="1"/>
          <p:nvPr/>
        </p:nvSpPr>
        <p:spPr>
          <a:xfrm>
            <a:off x="7629722" y="486874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Consolas" charset="0"/>
                <a:ea typeface="Consolas" charset="0"/>
                <a:cs typeface="Consolas" charset="0"/>
              </a:rPr>
              <a:t>1</a:t>
            </a:r>
            <a:endParaRPr lang="en-US" sz="2800" b="1" dirty="0">
              <a:latin typeface="Consolas" charset="0"/>
              <a:ea typeface="Consolas" charset="0"/>
              <a:cs typeface="Consolas" charset="0"/>
            </a:endParaRP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C7D40566-7511-461E-8051-D3C310957E1D}"/>
              </a:ext>
            </a:extLst>
          </p:cNvPr>
          <p:cNvSpPr txBox="1"/>
          <p:nvPr/>
        </p:nvSpPr>
        <p:spPr>
          <a:xfrm>
            <a:off x="6528384" y="645364"/>
            <a:ext cx="4764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</a:rPr>
              <a:t>C</a:t>
            </a:r>
            <a:r>
              <a:rPr lang="en-US" sz="2800" b="1" baseline="-25000" dirty="0">
                <a:solidFill>
                  <a:schemeClr val="bg1"/>
                </a:solidFill>
              </a:rPr>
              <a:t>i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DAA0572-6601-49B3-8693-11B01B62124B}"/>
              </a:ext>
            </a:extLst>
          </p:cNvPr>
          <p:cNvSpPr txBox="1"/>
          <p:nvPr/>
        </p:nvSpPr>
        <p:spPr>
          <a:xfrm>
            <a:off x="6575416" y="119481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990CE9EA-089F-4E0D-9FE7-CE4F2C0D4AD1}"/>
              </a:ext>
            </a:extLst>
          </p:cNvPr>
          <p:cNvSpPr txBox="1"/>
          <p:nvPr/>
        </p:nvSpPr>
        <p:spPr>
          <a:xfrm>
            <a:off x="6575416" y="17459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9A3B6CFC-B45C-4C92-9BEF-7DFB4C4425C9}"/>
              </a:ext>
            </a:extLst>
          </p:cNvPr>
          <p:cNvSpPr txBox="1"/>
          <p:nvPr/>
        </p:nvSpPr>
        <p:spPr>
          <a:xfrm>
            <a:off x="6575416" y="224804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51A21DAB-3DD7-4BCD-A029-AE94821F275F}"/>
              </a:ext>
            </a:extLst>
          </p:cNvPr>
          <p:cNvSpPr txBox="1"/>
          <p:nvPr/>
        </p:nvSpPr>
        <p:spPr>
          <a:xfrm>
            <a:off x="6575416" y="2775139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98B667E1-3DA1-4875-825D-A0217A2352EF}"/>
              </a:ext>
            </a:extLst>
          </p:cNvPr>
          <p:cNvSpPr txBox="1"/>
          <p:nvPr/>
        </p:nvSpPr>
        <p:spPr>
          <a:xfrm>
            <a:off x="6575416" y="329871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327B2E6F-3CD8-457B-9C3B-E501420C4102}"/>
              </a:ext>
            </a:extLst>
          </p:cNvPr>
          <p:cNvSpPr txBox="1"/>
          <p:nvPr/>
        </p:nvSpPr>
        <p:spPr>
          <a:xfrm>
            <a:off x="6575416" y="384989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D8BC6126-7953-45EF-904F-4251769107D9}"/>
              </a:ext>
            </a:extLst>
          </p:cNvPr>
          <p:cNvSpPr txBox="1"/>
          <p:nvPr/>
        </p:nvSpPr>
        <p:spPr>
          <a:xfrm>
            <a:off x="6575416" y="4351943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2D6E0BBF-A86E-4B57-90B4-B52B7AB4840E}"/>
              </a:ext>
            </a:extLst>
          </p:cNvPr>
          <p:cNvSpPr txBox="1"/>
          <p:nvPr/>
        </p:nvSpPr>
        <p:spPr>
          <a:xfrm>
            <a:off x="6575416" y="4866860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93E1211E-717D-415F-9A2C-6CD63A48F431}"/>
              </a:ext>
            </a:extLst>
          </p:cNvPr>
          <p:cNvSpPr txBox="1"/>
          <p:nvPr/>
        </p:nvSpPr>
        <p:spPr>
          <a:xfrm>
            <a:off x="8161922" y="33248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36FAFC9A-2612-4E8C-B20B-0E550A3A6A09}"/>
              </a:ext>
            </a:extLst>
          </p:cNvPr>
          <p:cNvSpPr txBox="1"/>
          <p:nvPr/>
        </p:nvSpPr>
        <p:spPr>
          <a:xfrm>
            <a:off x="8161922" y="385194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C9F25DA2-B30A-40BB-9749-01D8055C59E4}"/>
              </a:ext>
            </a:extLst>
          </p:cNvPr>
          <p:cNvSpPr txBox="1"/>
          <p:nvPr/>
        </p:nvSpPr>
        <p:spPr>
          <a:xfrm>
            <a:off x="8695529" y="3321095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8E4B2055-AC03-4B3F-A835-B26401424C4E}"/>
              </a:ext>
            </a:extLst>
          </p:cNvPr>
          <p:cNvSpPr txBox="1"/>
          <p:nvPr/>
        </p:nvSpPr>
        <p:spPr>
          <a:xfrm>
            <a:off x="8695529" y="3848186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1D46E0D0-E799-4DE5-93D4-A7856E45D815}"/>
              </a:ext>
            </a:extLst>
          </p:cNvPr>
          <p:cNvSpPr txBox="1"/>
          <p:nvPr/>
        </p:nvSpPr>
        <p:spPr>
          <a:xfrm>
            <a:off x="8161922" y="4364807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8D02EEE6-2F1E-4879-B004-4AACE04B04E7}"/>
              </a:ext>
            </a:extLst>
          </p:cNvPr>
          <p:cNvSpPr txBox="1"/>
          <p:nvPr/>
        </p:nvSpPr>
        <p:spPr>
          <a:xfrm>
            <a:off x="8695529" y="4361051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0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DB57A062-D0B5-406E-895C-2344075CA1E8}"/>
              </a:ext>
            </a:extLst>
          </p:cNvPr>
          <p:cNvSpPr txBox="1"/>
          <p:nvPr/>
        </p:nvSpPr>
        <p:spPr>
          <a:xfrm>
            <a:off x="8170879" y="4855628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  <p:sp>
        <p:nvSpPr>
          <p:cNvPr id="50" name="TextBox 49">
            <a:extLst>
              <a:ext uri="{FF2B5EF4-FFF2-40B4-BE49-F238E27FC236}">
                <a16:creationId xmlns:a16="http://schemas.microsoft.com/office/drawing/2014/main" id="{4EEA2D0D-DE24-44D8-A40E-1B35ACCDED2A}"/>
              </a:ext>
            </a:extLst>
          </p:cNvPr>
          <p:cNvSpPr txBox="1"/>
          <p:nvPr/>
        </p:nvSpPr>
        <p:spPr>
          <a:xfrm>
            <a:off x="8704486" y="4851872"/>
            <a:ext cx="3818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 dirty="0">
                <a:solidFill>
                  <a:schemeClr val="bg1"/>
                </a:solidFill>
                <a:latin typeface="Consolas" charset="0"/>
                <a:ea typeface="Consolas" charset="0"/>
                <a:cs typeface="Consolas" charset="0"/>
              </a:rPr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121463064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ppt/theme/theme2.xml><?xml version="1.0" encoding="utf-8"?>
<a:theme xmlns:a="http://schemas.openxmlformats.org/drawingml/2006/main" name="Office Theme">
  <a:themeElements>
    <a:clrScheme name="Violet">
      <a:dk1>
        <a:sysClr val="windowText" lastClr="000000"/>
      </a:dk1>
      <a:lt1>
        <a:sysClr val="window" lastClr="FFFFFF"/>
      </a:lt1>
      <a:dk2>
        <a:srgbClr val="373545"/>
      </a:dk2>
      <a:lt2>
        <a:srgbClr val="DCD8DC"/>
      </a:lt2>
      <a:accent1>
        <a:srgbClr val="AD84C6"/>
      </a:accent1>
      <a:accent2>
        <a:srgbClr val="8784C7"/>
      </a:accent2>
      <a:accent3>
        <a:srgbClr val="5D739A"/>
      </a:accent3>
      <a:accent4>
        <a:srgbClr val="6997AF"/>
      </a:accent4>
      <a:accent5>
        <a:srgbClr val="84ACB6"/>
      </a:accent5>
      <a:accent6>
        <a:srgbClr val="6F8183"/>
      </a:accent6>
      <a:hlink>
        <a:srgbClr val="69A020"/>
      </a:hlink>
      <a:folHlink>
        <a:srgbClr val="8C8C8C"/>
      </a:folHlink>
    </a:clrScheme>
    <a:fontScheme name="Custom 3">
      <a:majorFont>
        <a:latin typeface="Lato Heavy"/>
        <a:ea typeface=""/>
        <a:cs typeface=""/>
      </a:majorFont>
      <a:minorFont>
        <a:latin typeface="Open Sans"/>
        <a:ea typeface="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1_02 - C - Basics">
  <a:themeElements>
    <a:clrScheme name="Custom 2">
      <a:dk1>
        <a:srgbClr val="000000"/>
      </a:dk1>
      <a:lt1>
        <a:srgbClr val="FFFFFF"/>
      </a:lt1>
      <a:dk2>
        <a:srgbClr val="3B481E"/>
      </a:dk2>
      <a:lt2>
        <a:srgbClr val="FFFFFF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Custom 2">
      <a:majorFont>
        <a:latin typeface="Segoe WP Semibold"/>
        <a:ea typeface=""/>
        <a:cs typeface=""/>
      </a:majorFont>
      <a:minorFont>
        <a:latin typeface="Segoe U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des_fall_2017" id="{93D034CE-FEB5-4D4D-96F7-6B7F8A5EB99A}" vid="{194AE869-5029-ED49-81EA-C574BDDBE677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191</TotalTime>
  <Words>1795</Words>
  <Application>Microsoft Office PowerPoint</Application>
  <PresentationFormat>On-screen Show (16:10)</PresentationFormat>
  <Paragraphs>507</Paragraphs>
  <Slides>29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14</vt:i4>
      </vt:variant>
      <vt:variant>
        <vt:lpstr>Theme</vt:lpstr>
      </vt:variant>
      <vt:variant>
        <vt:i4>3</vt:i4>
      </vt:variant>
      <vt:variant>
        <vt:lpstr>Slide Titles</vt:lpstr>
      </vt:variant>
      <vt:variant>
        <vt:i4>29</vt:i4>
      </vt:variant>
    </vt:vector>
  </HeadingPairs>
  <TitlesOfParts>
    <vt:vector size="46" baseType="lpstr">
      <vt:lpstr>GulimChe</vt:lpstr>
      <vt:lpstr>Aharoni</vt:lpstr>
      <vt:lpstr>Arial</vt:lpstr>
      <vt:lpstr>Calibri</vt:lpstr>
      <vt:lpstr>Consolas</vt:lpstr>
      <vt:lpstr>Courier New</vt:lpstr>
      <vt:lpstr>Lato Heavy</vt:lpstr>
      <vt:lpstr>MoolBoran</vt:lpstr>
      <vt:lpstr>Open Sans</vt:lpstr>
      <vt:lpstr>Segoe UI</vt:lpstr>
      <vt:lpstr>Segoe WP Semibold</vt:lpstr>
      <vt:lpstr>Trebuchet MS</vt:lpstr>
      <vt:lpstr>Wingdings</vt:lpstr>
      <vt:lpstr>Wingdings 3</vt:lpstr>
      <vt:lpstr>Facet</vt:lpstr>
      <vt:lpstr>Office Theme</vt:lpstr>
      <vt:lpstr>1_02 - C - Basics</vt:lpstr>
      <vt:lpstr>CS/COE 0447</vt:lpstr>
      <vt:lpstr>Binary Addition</vt:lpstr>
      <vt:lpstr>Adding in Binary</vt:lpstr>
      <vt:lpstr>Formalizing “Addition”</vt:lpstr>
      <vt:lpstr>Ripple Adder (The Ole Classic)</vt:lpstr>
      <vt:lpstr>Looking at just a bit of this…</vt:lpstr>
      <vt:lpstr>1-bit Adder</vt:lpstr>
      <vt:lpstr>Half-Truth Tables</vt:lpstr>
      <vt:lpstr>The logic of it all</vt:lpstr>
      <vt:lpstr>Boolean Expression</vt:lpstr>
      <vt:lpstr>Sweeping it under the rug…</vt:lpstr>
      <vt:lpstr>PowerPoint REALLY wants me to do this</vt:lpstr>
      <vt:lpstr>Adding Longer Numbers</vt:lpstr>
      <vt:lpstr>Adding Longer Numbers</vt:lpstr>
      <vt:lpstr>Ripple Carry</vt:lpstr>
      <vt:lpstr>Negative Numbers</vt:lpstr>
      <vt:lpstr>Recall 2’s Complement</vt:lpstr>
      <vt:lpstr>Two’s Complement Addition</vt:lpstr>
      <vt:lpstr>PowerPoint Presentation</vt:lpstr>
      <vt:lpstr>What.. Even.. Is.. Subtraction?</vt:lpstr>
      <vt:lpstr>What makes a good word size?</vt:lpstr>
      <vt:lpstr>Gate Delay</vt:lpstr>
      <vt:lpstr>Overflow</vt:lpstr>
      <vt:lpstr>How many bits?</vt:lpstr>
      <vt:lpstr>Detecting Overflow</vt:lpstr>
      <vt:lpstr>Hmm, negative numbers</vt:lpstr>
      <vt:lpstr>Detecting Signed Overflow</vt:lpstr>
      <vt:lpstr>Handling overflow</vt:lpstr>
      <vt:lpstr>Maybe the bit bucket is a real place…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CS/COE 0447</dc:title>
  <dc:creator>Wilkinson II, David W</dc:creator>
  <cp:lastModifiedBy>Wilkinson II, David W</cp:lastModifiedBy>
  <cp:revision>73</cp:revision>
  <dcterms:created xsi:type="dcterms:W3CDTF">2018-10-18T02:11:34Z</dcterms:created>
  <dcterms:modified xsi:type="dcterms:W3CDTF">2018-10-18T05:22:46Z</dcterms:modified>
</cp:coreProperties>
</file>